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agel Fat One" charset="1" panose="00000000000000000000"/>
      <p:regular r:id="rId19"/>
    </p:embeddedFont>
    <p:embeddedFont>
      <p:font typeface="TDTD가온" charset="1" panose="02000503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6.jpeg" Type="http://schemas.openxmlformats.org/officeDocument/2006/relationships/image"/><Relationship Id="rId6" Target="../media/image37.jpeg" Type="http://schemas.openxmlformats.org/officeDocument/2006/relationships/image"/><Relationship Id="rId7" Target="../media/image3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 Id="rId7" Target="../media/image4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 Id="rId7" Target="../media/image4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67694" y="1002194"/>
            <a:ext cx="17152612" cy="6424433"/>
          </a:xfrm>
          <a:custGeom>
            <a:avLst/>
            <a:gdLst/>
            <a:ahLst/>
            <a:cxnLst/>
            <a:rect r="r" b="b" t="t" l="l"/>
            <a:pathLst>
              <a:path h="6424433" w="17152612">
                <a:moveTo>
                  <a:pt x="0" y="0"/>
                </a:moveTo>
                <a:lnTo>
                  <a:pt x="17152612" y="0"/>
                </a:lnTo>
                <a:lnTo>
                  <a:pt x="17152612" y="6424433"/>
                </a:lnTo>
                <a:lnTo>
                  <a:pt x="0" y="64244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834722" y="7564789"/>
            <a:ext cx="10618555" cy="5444423"/>
          </a:xfrm>
          <a:custGeom>
            <a:avLst/>
            <a:gdLst/>
            <a:ahLst/>
            <a:cxnLst/>
            <a:rect r="r" b="b" t="t" l="l"/>
            <a:pathLst>
              <a:path h="5444423" w="10618555">
                <a:moveTo>
                  <a:pt x="0" y="0"/>
                </a:moveTo>
                <a:lnTo>
                  <a:pt x="10618556" y="0"/>
                </a:lnTo>
                <a:lnTo>
                  <a:pt x="10618556" y="5444422"/>
                </a:lnTo>
                <a:lnTo>
                  <a:pt x="0" y="544442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7061759" y="6093993"/>
            <a:ext cx="4164481" cy="2665268"/>
          </a:xfrm>
          <a:custGeom>
            <a:avLst/>
            <a:gdLst/>
            <a:ahLst/>
            <a:cxnLst/>
            <a:rect r="r" b="b" t="t" l="l"/>
            <a:pathLst>
              <a:path h="2665268" w="4164481">
                <a:moveTo>
                  <a:pt x="0" y="0"/>
                </a:moveTo>
                <a:lnTo>
                  <a:pt x="4164482" y="0"/>
                </a:lnTo>
                <a:lnTo>
                  <a:pt x="4164482" y="2665268"/>
                </a:lnTo>
                <a:lnTo>
                  <a:pt x="0" y="26652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1226241" y="5509146"/>
            <a:ext cx="2298717" cy="3250115"/>
          </a:xfrm>
          <a:custGeom>
            <a:avLst/>
            <a:gdLst/>
            <a:ahLst/>
            <a:cxnLst/>
            <a:rect r="r" b="b" t="t" l="l"/>
            <a:pathLst>
              <a:path h="3250115" w="2298717">
                <a:moveTo>
                  <a:pt x="0" y="0"/>
                </a:moveTo>
                <a:lnTo>
                  <a:pt x="2298717" y="0"/>
                </a:lnTo>
                <a:lnTo>
                  <a:pt x="2298717" y="3250115"/>
                </a:lnTo>
                <a:lnTo>
                  <a:pt x="0" y="325011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5009958" y="7162586"/>
            <a:ext cx="2051802" cy="1596675"/>
          </a:xfrm>
          <a:custGeom>
            <a:avLst/>
            <a:gdLst/>
            <a:ahLst/>
            <a:cxnLst/>
            <a:rect r="r" b="b" t="t" l="l"/>
            <a:pathLst>
              <a:path h="1596675" w="2051802">
                <a:moveTo>
                  <a:pt x="0" y="0"/>
                </a:moveTo>
                <a:lnTo>
                  <a:pt x="2051801" y="0"/>
                </a:lnTo>
                <a:lnTo>
                  <a:pt x="2051801" y="1596675"/>
                </a:lnTo>
                <a:lnTo>
                  <a:pt x="0" y="15966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125128" y="2877590"/>
            <a:ext cx="16248777" cy="3103391"/>
          </a:xfrm>
          <a:prstGeom prst="rect">
            <a:avLst/>
          </a:prstGeom>
        </p:spPr>
        <p:txBody>
          <a:bodyPr anchor="t" rtlCol="false" tIns="0" lIns="0" bIns="0" rIns="0">
            <a:spAutoFit/>
          </a:bodyPr>
          <a:lstStyle/>
          <a:p>
            <a:pPr algn="ctr">
              <a:lnSpc>
                <a:spcPts val="12436"/>
              </a:lnSpc>
            </a:pPr>
            <a:r>
              <a:rPr lang="en-US" sz="8883">
                <a:solidFill>
                  <a:srgbClr val="75200F"/>
                </a:solidFill>
                <a:latin typeface="Bagel Fat One"/>
                <a:ea typeface="Bagel Fat One"/>
                <a:cs typeface="Bagel Fat One"/>
                <a:sym typeface="Bagel Fat One"/>
              </a:rPr>
              <a:t>PROGRAM KONVERTER ASCII TO HEXA</a:t>
            </a:r>
          </a:p>
        </p:txBody>
      </p:sp>
      <p:sp>
        <p:nvSpPr>
          <p:cNvPr name="TextBox 11" id="11"/>
          <p:cNvSpPr txBox="true"/>
          <p:nvPr/>
        </p:nvSpPr>
        <p:spPr>
          <a:xfrm rot="0">
            <a:off x="1280641" y="1794648"/>
            <a:ext cx="15937752" cy="1141380"/>
          </a:xfrm>
          <a:prstGeom prst="rect">
            <a:avLst/>
          </a:prstGeom>
        </p:spPr>
        <p:txBody>
          <a:bodyPr anchor="t" rtlCol="false" tIns="0" lIns="0" bIns="0" rIns="0">
            <a:spAutoFit/>
          </a:bodyPr>
          <a:lstStyle/>
          <a:p>
            <a:pPr algn="ctr">
              <a:lnSpc>
                <a:spcPts val="9267"/>
              </a:lnSpc>
            </a:pPr>
            <a:r>
              <a:rPr lang="en-US" sz="6619">
                <a:solidFill>
                  <a:srgbClr val="75200F"/>
                </a:solidFill>
                <a:latin typeface="TDTD가온"/>
                <a:ea typeface="TDTD가온"/>
                <a:cs typeface="TDTD가온"/>
                <a:sym typeface="TDTD가온"/>
              </a:rPr>
              <a:t>TUGAS PROJEK DASAR SISTEM KOMPUTER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1028939" y="6699046"/>
            <a:ext cx="19316939" cy="7987004"/>
          </a:xfrm>
          <a:custGeom>
            <a:avLst/>
            <a:gdLst/>
            <a:ahLst/>
            <a:cxnLst/>
            <a:rect r="r" b="b" t="t" l="l"/>
            <a:pathLst>
              <a:path h="7987004" w="19316939">
                <a:moveTo>
                  <a:pt x="0" y="0"/>
                </a:moveTo>
                <a:lnTo>
                  <a:pt x="19316939" y="0"/>
                </a:lnTo>
                <a:lnTo>
                  <a:pt x="19316939"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00323" y="1028700"/>
            <a:ext cx="7814372" cy="5091182"/>
          </a:xfrm>
          <a:custGeom>
            <a:avLst/>
            <a:gdLst/>
            <a:ahLst/>
            <a:cxnLst/>
            <a:rect r="r" b="b" t="t" l="l"/>
            <a:pathLst>
              <a:path h="5091182" w="7814372">
                <a:moveTo>
                  <a:pt x="0" y="0"/>
                </a:moveTo>
                <a:lnTo>
                  <a:pt x="7814372" y="0"/>
                </a:lnTo>
                <a:lnTo>
                  <a:pt x="7814372" y="5091182"/>
                </a:lnTo>
                <a:lnTo>
                  <a:pt x="0" y="5091182"/>
                </a:lnTo>
                <a:lnTo>
                  <a:pt x="0" y="0"/>
                </a:lnTo>
                <a:close/>
              </a:path>
            </a:pathLst>
          </a:custGeom>
          <a:blipFill>
            <a:blip r:embed="rId5"/>
            <a:stretch>
              <a:fillRect l="0" t="0" r="0" b="0"/>
            </a:stretch>
          </a:blipFill>
        </p:spPr>
      </p:sp>
      <p:sp>
        <p:nvSpPr>
          <p:cNvPr name="Freeform 6" id="6"/>
          <p:cNvSpPr/>
          <p:nvPr/>
        </p:nvSpPr>
        <p:spPr>
          <a:xfrm flipH="false" flipV="false" rot="0">
            <a:off x="3866201" y="4876149"/>
            <a:ext cx="7499947" cy="5083956"/>
          </a:xfrm>
          <a:custGeom>
            <a:avLst/>
            <a:gdLst/>
            <a:ahLst/>
            <a:cxnLst/>
            <a:rect r="r" b="b" t="t" l="l"/>
            <a:pathLst>
              <a:path h="5083956" w="7499947">
                <a:moveTo>
                  <a:pt x="0" y="0"/>
                </a:moveTo>
                <a:lnTo>
                  <a:pt x="7499947" y="0"/>
                </a:lnTo>
                <a:lnTo>
                  <a:pt x="7499947" y="5083956"/>
                </a:lnTo>
                <a:lnTo>
                  <a:pt x="0" y="5083956"/>
                </a:lnTo>
                <a:lnTo>
                  <a:pt x="0" y="0"/>
                </a:lnTo>
                <a:close/>
              </a:path>
            </a:pathLst>
          </a:custGeom>
          <a:blipFill>
            <a:blip r:embed="rId6"/>
            <a:stretch>
              <a:fillRect l="0" t="0" r="0" b="0"/>
            </a:stretch>
          </a:blipFill>
        </p:spPr>
      </p:sp>
      <p:sp>
        <p:nvSpPr>
          <p:cNvPr name="Freeform 7" id="7"/>
          <p:cNvSpPr/>
          <p:nvPr/>
        </p:nvSpPr>
        <p:spPr>
          <a:xfrm flipH="false" flipV="false" rot="0">
            <a:off x="10452945" y="1028700"/>
            <a:ext cx="7475652" cy="5026821"/>
          </a:xfrm>
          <a:custGeom>
            <a:avLst/>
            <a:gdLst/>
            <a:ahLst/>
            <a:cxnLst/>
            <a:rect r="r" b="b" t="t" l="l"/>
            <a:pathLst>
              <a:path h="5026821" w="7475652">
                <a:moveTo>
                  <a:pt x="0" y="0"/>
                </a:moveTo>
                <a:lnTo>
                  <a:pt x="7475652" y="0"/>
                </a:lnTo>
                <a:lnTo>
                  <a:pt x="7475652" y="5026821"/>
                </a:lnTo>
                <a:lnTo>
                  <a:pt x="0" y="5026821"/>
                </a:lnTo>
                <a:lnTo>
                  <a:pt x="0" y="0"/>
                </a:lnTo>
                <a:close/>
              </a:path>
            </a:pathLst>
          </a:custGeom>
          <a:blipFill>
            <a:blip r:embed="rId7"/>
            <a:stretch>
              <a:fillRect l="0" t="0" r="0" b="0"/>
            </a:stretch>
          </a:blipFill>
        </p:spPr>
      </p:sp>
      <p:sp>
        <p:nvSpPr>
          <p:cNvPr name="TextBox 8" id="8"/>
          <p:cNvSpPr txBox="true"/>
          <p:nvPr/>
        </p:nvSpPr>
        <p:spPr>
          <a:xfrm rot="0">
            <a:off x="1120016" y="-272505"/>
            <a:ext cx="16139284"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TAMPILAN CODING DI DOSBOX</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1028939" y="6699046"/>
            <a:ext cx="19316939" cy="7987004"/>
          </a:xfrm>
          <a:custGeom>
            <a:avLst/>
            <a:gdLst/>
            <a:ahLst/>
            <a:cxnLst/>
            <a:rect r="r" b="b" t="t" l="l"/>
            <a:pathLst>
              <a:path h="7987004" w="19316939">
                <a:moveTo>
                  <a:pt x="0" y="0"/>
                </a:moveTo>
                <a:lnTo>
                  <a:pt x="19316939" y="0"/>
                </a:lnTo>
                <a:lnTo>
                  <a:pt x="19316939"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419262" y="1315616"/>
            <a:ext cx="7496434" cy="5096515"/>
          </a:xfrm>
          <a:custGeom>
            <a:avLst/>
            <a:gdLst/>
            <a:ahLst/>
            <a:cxnLst/>
            <a:rect r="r" b="b" t="t" l="l"/>
            <a:pathLst>
              <a:path h="5096515" w="7496434">
                <a:moveTo>
                  <a:pt x="0" y="0"/>
                </a:moveTo>
                <a:lnTo>
                  <a:pt x="7496433" y="0"/>
                </a:lnTo>
                <a:lnTo>
                  <a:pt x="7496433" y="5096515"/>
                </a:lnTo>
                <a:lnTo>
                  <a:pt x="0" y="5096515"/>
                </a:lnTo>
                <a:lnTo>
                  <a:pt x="0" y="0"/>
                </a:lnTo>
                <a:close/>
              </a:path>
            </a:pathLst>
          </a:custGeom>
          <a:blipFill>
            <a:blip r:embed="rId5"/>
            <a:stretch>
              <a:fillRect l="0" t="0" r="0" b="0"/>
            </a:stretch>
          </a:blipFill>
        </p:spPr>
      </p:sp>
      <p:sp>
        <p:nvSpPr>
          <p:cNvPr name="Freeform 6" id="6"/>
          <p:cNvSpPr/>
          <p:nvPr/>
        </p:nvSpPr>
        <p:spPr>
          <a:xfrm flipH="false" flipV="false" rot="0">
            <a:off x="5132059" y="4792214"/>
            <a:ext cx="8115199" cy="5494786"/>
          </a:xfrm>
          <a:custGeom>
            <a:avLst/>
            <a:gdLst/>
            <a:ahLst/>
            <a:cxnLst/>
            <a:rect r="r" b="b" t="t" l="l"/>
            <a:pathLst>
              <a:path h="5494786" w="8115199">
                <a:moveTo>
                  <a:pt x="0" y="0"/>
                </a:moveTo>
                <a:lnTo>
                  <a:pt x="8115198" y="0"/>
                </a:lnTo>
                <a:lnTo>
                  <a:pt x="8115198" y="5494786"/>
                </a:lnTo>
                <a:lnTo>
                  <a:pt x="0" y="5494786"/>
                </a:lnTo>
                <a:lnTo>
                  <a:pt x="0" y="0"/>
                </a:lnTo>
                <a:close/>
              </a:path>
            </a:pathLst>
          </a:custGeom>
          <a:blipFill>
            <a:blip r:embed="rId6"/>
            <a:stretch>
              <a:fillRect l="0" t="0" r="0" b="0"/>
            </a:stretch>
          </a:blipFill>
        </p:spPr>
      </p:sp>
      <p:sp>
        <p:nvSpPr>
          <p:cNvPr name="Freeform 7" id="7"/>
          <p:cNvSpPr/>
          <p:nvPr/>
        </p:nvSpPr>
        <p:spPr>
          <a:xfrm flipH="false" flipV="false" rot="0">
            <a:off x="9489904" y="1075458"/>
            <a:ext cx="8294616" cy="5576830"/>
          </a:xfrm>
          <a:custGeom>
            <a:avLst/>
            <a:gdLst/>
            <a:ahLst/>
            <a:cxnLst/>
            <a:rect r="r" b="b" t="t" l="l"/>
            <a:pathLst>
              <a:path h="5576830" w="8294616">
                <a:moveTo>
                  <a:pt x="0" y="0"/>
                </a:moveTo>
                <a:lnTo>
                  <a:pt x="8294616" y="0"/>
                </a:lnTo>
                <a:lnTo>
                  <a:pt x="8294616" y="5576830"/>
                </a:lnTo>
                <a:lnTo>
                  <a:pt x="0" y="5576830"/>
                </a:lnTo>
                <a:lnTo>
                  <a:pt x="0" y="0"/>
                </a:lnTo>
                <a:close/>
              </a:path>
            </a:pathLst>
          </a:custGeom>
          <a:blipFill>
            <a:blip r:embed="rId7"/>
            <a:stretch>
              <a:fillRect l="0" t="0" r="0" b="0"/>
            </a:stretch>
          </a:blipFill>
        </p:spPr>
      </p:sp>
      <p:sp>
        <p:nvSpPr>
          <p:cNvPr name="TextBox 8" id="8"/>
          <p:cNvSpPr txBox="true"/>
          <p:nvPr/>
        </p:nvSpPr>
        <p:spPr>
          <a:xfrm rot="0">
            <a:off x="1120016" y="-272505"/>
            <a:ext cx="16139284"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TAMPILAN CODING DI DOSBOX</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074080" y="613253"/>
            <a:ext cx="14571874" cy="9325999"/>
          </a:xfrm>
          <a:custGeom>
            <a:avLst/>
            <a:gdLst/>
            <a:ahLst/>
            <a:cxnLst/>
            <a:rect r="r" b="b" t="t" l="l"/>
            <a:pathLst>
              <a:path h="9325999" w="14571874">
                <a:moveTo>
                  <a:pt x="0" y="0"/>
                </a:moveTo>
                <a:lnTo>
                  <a:pt x="14571874" y="0"/>
                </a:lnTo>
                <a:lnTo>
                  <a:pt x="14571874" y="9325999"/>
                </a:lnTo>
                <a:lnTo>
                  <a:pt x="0" y="9325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751931" y="858282"/>
            <a:ext cx="13306196" cy="8835941"/>
          </a:xfrm>
          <a:custGeom>
            <a:avLst/>
            <a:gdLst/>
            <a:ahLst/>
            <a:cxnLst/>
            <a:rect r="r" b="b" t="t" l="l"/>
            <a:pathLst>
              <a:path h="8835941" w="13306196">
                <a:moveTo>
                  <a:pt x="0" y="0"/>
                </a:moveTo>
                <a:lnTo>
                  <a:pt x="13306196" y="0"/>
                </a:lnTo>
                <a:lnTo>
                  <a:pt x="13306196" y="8835941"/>
                </a:lnTo>
                <a:lnTo>
                  <a:pt x="0" y="8835941"/>
                </a:lnTo>
                <a:lnTo>
                  <a:pt x="0" y="0"/>
                </a:lnTo>
                <a:close/>
              </a:path>
            </a:pathLst>
          </a:custGeom>
          <a:blipFill>
            <a:blip r:embed="rId7"/>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false" rot="0">
            <a:off x="-69653" y="375415"/>
            <a:ext cx="6016456" cy="9536169"/>
          </a:xfrm>
          <a:custGeom>
            <a:avLst/>
            <a:gdLst/>
            <a:ahLst/>
            <a:cxnLst/>
            <a:rect r="r" b="b" t="t" l="l"/>
            <a:pathLst>
              <a:path h="9536169" w="6016456">
                <a:moveTo>
                  <a:pt x="6016456" y="0"/>
                </a:moveTo>
                <a:lnTo>
                  <a:pt x="0" y="0"/>
                </a:lnTo>
                <a:lnTo>
                  <a:pt x="0" y="9536170"/>
                </a:lnTo>
                <a:lnTo>
                  <a:pt x="6016456" y="9536170"/>
                </a:lnTo>
                <a:lnTo>
                  <a:pt x="601645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71174" y="613110"/>
            <a:ext cx="15488126" cy="8645190"/>
          </a:xfrm>
          <a:custGeom>
            <a:avLst/>
            <a:gdLst/>
            <a:ahLst/>
            <a:cxnLst/>
            <a:rect r="r" b="b" t="t" l="l"/>
            <a:pathLst>
              <a:path h="8645190" w="15488126">
                <a:moveTo>
                  <a:pt x="0" y="0"/>
                </a:moveTo>
                <a:lnTo>
                  <a:pt x="15488126" y="0"/>
                </a:lnTo>
                <a:lnTo>
                  <a:pt x="15488126" y="8645190"/>
                </a:lnTo>
                <a:lnTo>
                  <a:pt x="0" y="8645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918379" y="852311"/>
            <a:ext cx="11193716" cy="2314180"/>
          </a:xfrm>
          <a:prstGeom prst="rect">
            <a:avLst/>
          </a:prstGeom>
        </p:spPr>
        <p:txBody>
          <a:bodyPr anchor="t" rtlCol="false" tIns="0" lIns="0" bIns="0" rIns="0">
            <a:spAutoFit/>
          </a:bodyPr>
          <a:lstStyle/>
          <a:p>
            <a:pPr algn="ctr">
              <a:lnSpc>
                <a:spcPts val="18922"/>
              </a:lnSpc>
            </a:pPr>
            <a:r>
              <a:rPr lang="en-US" sz="13516">
                <a:solidFill>
                  <a:srgbClr val="75200F"/>
                </a:solidFill>
                <a:latin typeface="Bagel Fat One"/>
                <a:ea typeface="Bagel Fat One"/>
                <a:cs typeface="Bagel Fat One"/>
                <a:sym typeface="Bagel Fat One"/>
              </a:rPr>
              <a:t>Terima Kasih</a:t>
            </a:r>
          </a:p>
        </p:txBody>
      </p:sp>
      <p:sp>
        <p:nvSpPr>
          <p:cNvPr name="Freeform 8" id="8"/>
          <p:cNvSpPr/>
          <p:nvPr/>
        </p:nvSpPr>
        <p:spPr>
          <a:xfrm flipH="false" flipV="false" rot="0">
            <a:off x="12522317" y="7335355"/>
            <a:ext cx="9473966" cy="5305421"/>
          </a:xfrm>
          <a:custGeom>
            <a:avLst/>
            <a:gdLst/>
            <a:ahLst/>
            <a:cxnLst/>
            <a:rect r="r" b="b" t="t" l="l"/>
            <a:pathLst>
              <a:path h="5305421" w="9473966">
                <a:moveTo>
                  <a:pt x="0" y="0"/>
                </a:moveTo>
                <a:lnTo>
                  <a:pt x="9473966" y="0"/>
                </a:lnTo>
                <a:lnTo>
                  <a:pt x="9473966" y="5305421"/>
                </a:lnTo>
                <a:lnTo>
                  <a:pt x="0" y="530542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5804157" y="7798770"/>
            <a:ext cx="2254892" cy="1459530"/>
          </a:xfrm>
          <a:custGeom>
            <a:avLst/>
            <a:gdLst/>
            <a:ahLst/>
            <a:cxnLst/>
            <a:rect r="r" b="b" t="t" l="l"/>
            <a:pathLst>
              <a:path h="1459530" w="2254892">
                <a:moveTo>
                  <a:pt x="0" y="0"/>
                </a:moveTo>
                <a:lnTo>
                  <a:pt x="2254892" y="0"/>
                </a:lnTo>
                <a:lnTo>
                  <a:pt x="2254892" y="1459530"/>
                </a:lnTo>
                <a:lnTo>
                  <a:pt x="0" y="145953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2487022" y="3337941"/>
            <a:ext cx="14056430" cy="3498290"/>
          </a:xfrm>
          <a:prstGeom prst="rect">
            <a:avLst/>
          </a:prstGeom>
        </p:spPr>
        <p:txBody>
          <a:bodyPr anchor="t" rtlCol="false" tIns="0" lIns="0" bIns="0" rIns="0">
            <a:spAutoFit/>
          </a:bodyPr>
          <a:lstStyle/>
          <a:p>
            <a:pPr algn="ctr">
              <a:lnSpc>
                <a:spcPts val="9305"/>
              </a:lnSpc>
            </a:pPr>
            <a:r>
              <a:rPr lang="en-US" sz="6647">
                <a:solidFill>
                  <a:srgbClr val="75200F"/>
                </a:solidFill>
                <a:latin typeface="Bagel Fat One"/>
                <a:ea typeface="Bagel Fat One"/>
                <a:cs typeface="Bagel Fat One"/>
                <a:sym typeface="Bagel Fat One"/>
              </a:rPr>
              <a:t>https://github.com/nabilaputrinuraini/Program-Konverter-Ascii-to-Hexa.git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890153" y="1598405"/>
            <a:ext cx="15029753" cy="8389335"/>
          </a:xfrm>
          <a:custGeom>
            <a:avLst/>
            <a:gdLst/>
            <a:ahLst/>
            <a:cxnLst/>
            <a:rect r="r" b="b" t="t" l="l"/>
            <a:pathLst>
              <a:path h="8389335" w="15029753">
                <a:moveTo>
                  <a:pt x="0" y="0"/>
                </a:moveTo>
                <a:lnTo>
                  <a:pt x="15029752" y="0"/>
                </a:lnTo>
                <a:lnTo>
                  <a:pt x="15029752" y="8389335"/>
                </a:lnTo>
                <a:lnTo>
                  <a:pt x="0" y="83893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37986" y="723041"/>
            <a:ext cx="2677170" cy="2677170"/>
          </a:xfrm>
          <a:custGeom>
            <a:avLst/>
            <a:gdLst/>
            <a:ahLst/>
            <a:cxnLst/>
            <a:rect r="r" b="b" t="t" l="l"/>
            <a:pathLst>
              <a:path h="2677170" w="2677170">
                <a:moveTo>
                  <a:pt x="0" y="0"/>
                </a:moveTo>
                <a:lnTo>
                  <a:pt x="2677170" y="0"/>
                </a:lnTo>
                <a:lnTo>
                  <a:pt x="2677170" y="2677169"/>
                </a:lnTo>
                <a:lnTo>
                  <a:pt x="0" y="2677169"/>
                </a:lnTo>
                <a:lnTo>
                  <a:pt x="0" y="0"/>
                </a:lnTo>
                <a:close/>
              </a:path>
            </a:pathLst>
          </a:custGeom>
          <a:blipFill>
            <a:blip r:embed="rId7"/>
            <a:stretch>
              <a:fillRect l="0" t="0" r="0" b="0"/>
            </a:stretch>
          </a:blipFill>
        </p:spPr>
      </p:sp>
      <p:sp>
        <p:nvSpPr>
          <p:cNvPr name="TextBox 7" id="7"/>
          <p:cNvSpPr txBox="true"/>
          <p:nvPr/>
        </p:nvSpPr>
        <p:spPr>
          <a:xfrm rot="0">
            <a:off x="3600450" y="2561712"/>
            <a:ext cx="12543328" cy="5098373"/>
          </a:xfrm>
          <a:prstGeom prst="rect">
            <a:avLst/>
          </a:prstGeom>
        </p:spPr>
        <p:txBody>
          <a:bodyPr anchor="t" rtlCol="false" tIns="0" lIns="0" bIns="0" rIns="0">
            <a:spAutoFit/>
          </a:bodyPr>
          <a:lstStyle/>
          <a:p>
            <a:pPr algn="just">
              <a:lnSpc>
                <a:spcPts val="5773"/>
              </a:lnSpc>
            </a:pPr>
            <a:r>
              <a:rPr lang="en-US" sz="4123">
                <a:solidFill>
                  <a:srgbClr val="75200F"/>
                </a:solidFill>
                <a:latin typeface="TDTD가온"/>
                <a:ea typeface="TDTD가온"/>
                <a:cs typeface="TDTD가온"/>
                <a:sym typeface="TDTD가온"/>
              </a:rPr>
              <a:t>Judul Program       : Program Konverter ASCII To Hexa</a:t>
            </a:r>
          </a:p>
          <a:p>
            <a:pPr algn="just">
              <a:lnSpc>
                <a:spcPts val="5773"/>
              </a:lnSpc>
            </a:pPr>
            <a:r>
              <a:rPr lang="en-US" sz="4123">
                <a:solidFill>
                  <a:srgbClr val="75200F"/>
                </a:solidFill>
                <a:latin typeface="TDTD가온"/>
                <a:ea typeface="TDTD가온"/>
                <a:cs typeface="TDTD가온"/>
                <a:sym typeface="TDTD가온"/>
              </a:rPr>
              <a:t>Nama                         : Nabila Putri Nuraini</a:t>
            </a:r>
          </a:p>
          <a:p>
            <a:pPr algn="just">
              <a:lnSpc>
                <a:spcPts val="5773"/>
              </a:lnSpc>
            </a:pPr>
            <a:r>
              <a:rPr lang="en-US" sz="4123">
                <a:solidFill>
                  <a:srgbClr val="75200F"/>
                </a:solidFill>
                <a:latin typeface="TDTD가온"/>
                <a:ea typeface="TDTD가온"/>
                <a:cs typeface="TDTD가온"/>
                <a:sym typeface="TDTD가온"/>
              </a:rPr>
              <a:t>NIM                            : 2400018133</a:t>
            </a:r>
          </a:p>
          <a:p>
            <a:pPr algn="just">
              <a:lnSpc>
                <a:spcPts val="5773"/>
              </a:lnSpc>
            </a:pPr>
            <a:r>
              <a:rPr lang="en-US" sz="4123">
                <a:solidFill>
                  <a:srgbClr val="75200F"/>
                </a:solidFill>
                <a:latin typeface="TDTD가온"/>
                <a:ea typeface="TDTD가온"/>
                <a:cs typeface="TDTD가온"/>
                <a:sym typeface="TDTD가온"/>
              </a:rPr>
              <a:t>Dosen Pengampu   : Ali Tarmuji, S.T., M.Cs</a:t>
            </a:r>
          </a:p>
          <a:p>
            <a:pPr algn="just">
              <a:lnSpc>
                <a:spcPts val="5773"/>
              </a:lnSpc>
            </a:pPr>
            <a:r>
              <a:rPr lang="en-US" sz="4123">
                <a:solidFill>
                  <a:srgbClr val="75200F"/>
                </a:solidFill>
                <a:latin typeface="TDTD가온"/>
                <a:ea typeface="TDTD가온"/>
                <a:cs typeface="TDTD가온"/>
                <a:sym typeface="TDTD가온"/>
              </a:rPr>
              <a:t>Mata Kuliah            : Dasar Sistem Komputer</a:t>
            </a:r>
          </a:p>
          <a:p>
            <a:pPr algn="just">
              <a:lnSpc>
                <a:spcPts val="5773"/>
              </a:lnSpc>
            </a:pPr>
            <a:r>
              <a:rPr lang="en-US" sz="4123">
                <a:solidFill>
                  <a:srgbClr val="75200F"/>
                </a:solidFill>
                <a:latin typeface="TDTD가온"/>
                <a:ea typeface="TDTD가온"/>
                <a:cs typeface="TDTD가온"/>
                <a:sym typeface="TDTD가온"/>
              </a:rPr>
              <a:t>Prodi                          : Informatika</a:t>
            </a:r>
          </a:p>
          <a:p>
            <a:pPr algn="just">
              <a:lnSpc>
                <a:spcPts val="6070"/>
              </a:lnSpc>
            </a:pPr>
            <a:r>
              <a:rPr lang="en-US" sz="4335">
                <a:solidFill>
                  <a:srgbClr val="75200F"/>
                </a:solidFill>
                <a:latin typeface="TDTD가온"/>
                <a:ea typeface="TDTD가온"/>
                <a:cs typeface="TDTD가온"/>
                <a:sym typeface="TDTD가온"/>
              </a:rPr>
              <a:t>Fakultas                 : Teknologi Industri</a:t>
            </a:r>
          </a:p>
        </p:txBody>
      </p:sp>
      <p:sp>
        <p:nvSpPr>
          <p:cNvPr name="TextBox 8" id="8"/>
          <p:cNvSpPr txBox="true"/>
          <p:nvPr/>
        </p:nvSpPr>
        <p:spPr>
          <a:xfrm rot="0">
            <a:off x="3315156" y="1001"/>
            <a:ext cx="12256209"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IDENTITAS PROJEK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94210" y="1981712"/>
            <a:ext cx="12624161" cy="7964698"/>
          </a:xfrm>
          <a:custGeom>
            <a:avLst/>
            <a:gdLst/>
            <a:ahLst/>
            <a:cxnLst/>
            <a:rect r="r" b="b" t="t" l="l"/>
            <a:pathLst>
              <a:path h="7964698" w="12624161">
                <a:moveTo>
                  <a:pt x="0" y="0"/>
                </a:moveTo>
                <a:lnTo>
                  <a:pt x="12624160" y="0"/>
                </a:lnTo>
                <a:lnTo>
                  <a:pt x="12624160" y="7964698"/>
                </a:lnTo>
                <a:lnTo>
                  <a:pt x="0" y="7964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3626905" y="5143500"/>
            <a:ext cx="5409130" cy="6655529"/>
          </a:xfrm>
          <a:custGeom>
            <a:avLst/>
            <a:gdLst/>
            <a:ahLst/>
            <a:cxnLst/>
            <a:rect r="r" b="b" t="t" l="l"/>
            <a:pathLst>
              <a:path h="6655529" w="5409130">
                <a:moveTo>
                  <a:pt x="0" y="0"/>
                </a:moveTo>
                <a:lnTo>
                  <a:pt x="5409130" y="0"/>
                </a:lnTo>
                <a:lnTo>
                  <a:pt x="5409130" y="6655529"/>
                </a:lnTo>
                <a:lnTo>
                  <a:pt x="0" y="665552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0" y="3086100"/>
            <a:ext cx="3744468" cy="7200900"/>
          </a:xfrm>
          <a:custGeom>
            <a:avLst/>
            <a:gdLst/>
            <a:ahLst/>
            <a:cxnLst/>
            <a:rect r="r" b="b" t="t" l="l"/>
            <a:pathLst>
              <a:path h="7200900" w="3744468">
                <a:moveTo>
                  <a:pt x="0" y="0"/>
                </a:moveTo>
                <a:lnTo>
                  <a:pt x="3744468" y="0"/>
                </a:lnTo>
                <a:lnTo>
                  <a:pt x="3744468" y="7200900"/>
                </a:lnTo>
                <a:lnTo>
                  <a:pt x="0" y="7200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3744468" y="3966482"/>
            <a:ext cx="8161587" cy="5411562"/>
          </a:xfrm>
          <a:prstGeom prst="rect">
            <a:avLst/>
          </a:prstGeom>
        </p:spPr>
        <p:txBody>
          <a:bodyPr anchor="t" rtlCol="false" tIns="0" lIns="0" bIns="0" rIns="0">
            <a:spAutoFit/>
          </a:bodyPr>
          <a:lstStyle/>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Deskripsi Program</a:t>
            </a:r>
          </a:p>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Fitur didalam Program</a:t>
            </a:r>
          </a:p>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Cara Kerja Program</a:t>
            </a:r>
          </a:p>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Sketsa Rancangan Program</a:t>
            </a:r>
          </a:p>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Kode Program</a:t>
            </a:r>
          </a:p>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Tampilan Coding di Dosbox</a:t>
            </a:r>
          </a:p>
          <a:p>
            <a:pPr algn="l" marL="925249" indent="-462625" lvl="1">
              <a:lnSpc>
                <a:spcPts val="5356"/>
              </a:lnSpc>
              <a:buFont typeface="Arial"/>
              <a:buChar char="•"/>
            </a:pPr>
            <a:r>
              <a:rPr lang="en-US" sz="4285">
                <a:solidFill>
                  <a:srgbClr val="75200F"/>
                </a:solidFill>
                <a:latin typeface="TDTD가온"/>
                <a:ea typeface="TDTD가온"/>
                <a:cs typeface="TDTD가온"/>
                <a:sym typeface="TDTD가온"/>
              </a:rPr>
              <a:t>Tampilan Output Program</a:t>
            </a:r>
          </a:p>
          <a:p>
            <a:pPr algn="l">
              <a:lnSpc>
                <a:spcPts val="5356"/>
              </a:lnSpc>
            </a:pPr>
          </a:p>
        </p:txBody>
      </p:sp>
      <p:sp>
        <p:nvSpPr>
          <p:cNvPr name="TextBox 9" id="9"/>
          <p:cNvSpPr txBox="true"/>
          <p:nvPr/>
        </p:nvSpPr>
        <p:spPr>
          <a:xfrm rot="0">
            <a:off x="8647261" y="265202"/>
            <a:ext cx="7684209" cy="1716510"/>
          </a:xfrm>
          <a:prstGeom prst="rect">
            <a:avLst/>
          </a:prstGeom>
        </p:spPr>
        <p:txBody>
          <a:bodyPr anchor="t" rtlCol="false" tIns="0" lIns="0" bIns="0" rIns="0">
            <a:spAutoFit/>
          </a:bodyPr>
          <a:lstStyle/>
          <a:p>
            <a:pPr algn="ctr">
              <a:lnSpc>
                <a:spcPts val="14064"/>
              </a:lnSpc>
            </a:pPr>
            <a:r>
              <a:rPr lang="en-US" sz="10045">
                <a:solidFill>
                  <a:srgbClr val="75200F"/>
                </a:solidFill>
                <a:latin typeface="Bagel Fat One"/>
                <a:ea typeface="Bagel Fat One"/>
                <a:cs typeface="Bagel Fat One"/>
                <a:sym typeface="Bagel Fat One"/>
              </a:rPr>
              <a:t>DAFTAR ISI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08376" y="2771465"/>
            <a:ext cx="8524857" cy="7176379"/>
          </a:xfrm>
          <a:custGeom>
            <a:avLst/>
            <a:gdLst/>
            <a:ahLst/>
            <a:cxnLst/>
            <a:rect r="r" b="b" t="t" l="l"/>
            <a:pathLst>
              <a:path h="7176379" w="8524857">
                <a:moveTo>
                  <a:pt x="0" y="0"/>
                </a:moveTo>
                <a:lnTo>
                  <a:pt x="8524857" y="0"/>
                </a:lnTo>
                <a:lnTo>
                  <a:pt x="8524857" y="7176379"/>
                </a:lnTo>
                <a:lnTo>
                  <a:pt x="0" y="7176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9553557" y="2771465"/>
            <a:ext cx="8524857" cy="7176379"/>
          </a:xfrm>
          <a:custGeom>
            <a:avLst/>
            <a:gdLst/>
            <a:ahLst/>
            <a:cxnLst/>
            <a:rect r="r" b="b" t="t" l="l"/>
            <a:pathLst>
              <a:path h="7176379" w="8524857">
                <a:moveTo>
                  <a:pt x="0" y="0"/>
                </a:moveTo>
                <a:lnTo>
                  <a:pt x="8524856" y="0"/>
                </a:lnTo>
                <a:lnTo>
                  <a:pt x="8524856" y="7176379"/>
                </a:lnTo>
                <a:lnTo>
                  <a:pt x="0" y="7176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6868231" y="7134204"/>
            <a:ext cx="2963629" cy="3152796"/>
          </a:xfrm>
          <a:custGeom>
            <a:avLst/>
            <a:gdLst/>
            <a:ahLst/>
            <a:cxnLst/>
            <a:rect r="r" b="b" t="t" l="l"/>
            <a:pathLst>
              <a:path h="3152796" w="2963629">
                <a:moveTo>
                  <a:pt x="0" y="0"/>
                </a:moveTo>
                <a:lnTo>
                  <a:pt x="2963629" y="0"/>
                </a:lnTo>
                <a:lnTo>
                  <a:pt x="2963629" y="3152796"/>
                </a:lnTo>
                <a:lnTo>
                  <a:pt x="0" y="31527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3594833"/>
            <a:ext cx="6932234" cy="6083392"/>
          </a:xfrm>
          <a:prstGeom prst="rect">
            <a:avLst/>
          </a:prstGeom>
        </p:spPr>
        <p:txBody>
          <a:bodyPr anchor="t" rtlCol="false" tIns="0" lIns="0" bIns="0" rIns="0">
            <a:spAutoFit/>
          </a:bodyPr>
          <a:lstStyle/>
          <a:p>
            <a:pPr algn="l">
              <a:lnSpc>
                <a:spcPts val="4356"/>
              </a:lnSpc>
            </a:pPr>
            <a:r>
              <a:rPr lang="en-US" sz="3485">
                <a:solidFill>
                  <a:srgbClr val="75200F"/>
                </a:solidFill>
                <a:latin typeface="TDTD가온"/>
                <a:ea typeface="TDTD가온"/>
                <a:cs typeface="TDTD가온"/>
                <a:sym typeface="TDTD가온"/>
              </a:rPr>
              <a:t>Program konverter ascii to hexa ini bisa digunakan untuk melakukan konversi dari ascii ke heksadesimal. Pengguna hanya perlu menginputkan 1karakter yang akan di konversikan, lalu otomatis program akan menjalankan dan langsung muncul keluaran outputnya sesuai dengan permintaan pengguna. </a:t>
            </a:r>
          </a:p>
        </p:txBody>
      </p:sp>
      <p:sp>
        <p:nvSpPr>
          <p:cNvPr name="TextBox 9" id="9"/>
          <p:cNvSpPr txBox="true"/>
          <p:nvPr/>
        </p:nvSpPr>
        <p:spPr>
          <a:xfrm rot="0">
            <a:off x="9831860" y="3618635"/>
            <a:ext cx="7427440" cy="3779505"/>
          </a:xfrm>
          <a:prstGeom prst="rect">
            <a:avLst/>
          </a:prstGeom>
        </p:spPr>
        <p:txBody>
          <a:bodyPr anchor="t" rtlCol="false" tIns="0" lIns="0" bIns="0" rIns="0">
            <a:spAutoFit/>
          </a:bodyPr>
          <a:lstStyle/>
          <a:p>
            <a:pPr algn="l" marL="842668" indent="-421334" lvl="1">
              <a:lnSpc>
                <a:spcPts val="4878"/>
              </a:lnSpc>
              <a:buFont typeface="Arial"/>
              <a:buChar char="•"/>
            </a:pPr>
            <a:r>
              <a:rPr lang="en-US" sz="3903">
                <a:solidFill>
                  <a:srgbClr val="75200F"/>
                </a:solidFill>
                <a:latin typeface="TDTD가온"/>
                <a:ea typeface="TDTD가온"/>
                <a:cs typeface="TDTD가온"/>
                <a:sym typeface="TDTD가온"/>
              </a:rPr>
              <a:t>Input dari pengguna</a:t>
            </a:r>
          </a:p>
          <a:p>
            <a:pPr algn="l" marL="842668" indent="-421334" lvl="1">
              <a:lnSpc>
                <a:spcPts val="4878"/>
              </a:lnSpc>
              <a:buFont typeface="Arial"/>
              <a:buChar char="•"/>
            </a:pPr>
            <a:r>
              <a:rPr lang="en-US" sz="3903">
                <a:solidFill>
                  <a:srgbClr val="75200F"/>
                </a:solidFill>
                <a:latin typeface="TDTD가온"/>
                <a:ea typeface="TDTD가온"/>
                <a:cs typeface="TDTD가온"/>
                <a:sym typeface="TDTD가온"/>
              </a:rPr>
              <a:t>Validasi input</a:t>
            </a:r>
          </a:p>
          <a:p>
            <a:pPr algn="l" marL="891019" indent="-445510" lvl="1">
              <a:lnSpc>
                <a:spcPts val="5158"/>
              </a:lnSpc>
              <a:buFont typeface="Arial"/>
              <a:buChar char="•"/>
            </a:pPr>
            <a:r>
              <a:rPr lang="en-US" sz="4126">
                <a:solidFill>
                  <a:srgbClr val="75200F"/>
                </a:solidFill>
                <a:latin typeface="TDTD가온"/>
                <a:ea typeface="TDTD가온"/>
                <a:cs typeface="TDTD가온"/>
                <a:sym typeface="TDTD가온"/>
              </a:rPr>
              <a:t>Konversi karakter ke nilai heksadesimal</a:t>
            </a:r>
          </a:p>
          <a:p>
            <a:pPr algn="l" marL="842668" indent="-421334" lvl="1">
              <a:lnSpc>
                <a:spcPts val="4878"/>
              </a:lnSpc>
              <a:buFont typeface="Arial"/>
              <a:buChar char="•"/>
            </a:pPr>
            <a:r>
              <a:rPr lang="en-US" sz="3903">
                <a:solidFill>
                  <a:srgbClr val="75200F"/>
                </a:solidFill>
                <a:latin typeface="TDTD가온"/>
                <a:ea typeface="TDTD가온"/>
                <a:cs typeface="TDTD가온"/>
                <a:sym typeface="TDTD가온"/>
              </a:rPr>
              <a:t>Output dalam format ASCII</a:t>
            </a:r>
          </a:p>
          <a:p>
            <a:pPr algn="l" marL="842668" indent="-421334" lvl="1">
              <a:lnSpc>
                <a:spcPts val="4878"/>
              </a:lnSpc>
              <a:buFont typeface="Arial"/>
              <a:buChar char="•"/>
            </a:pPr>
            <a:r>
              <a:rPr lang="en-US" sz="3903">
                <a:solidFill>
                  <a:srgbClr val="75200F"/>
                </a:solidFill>
                <a:latin typeface="TDTD가온"/>
                <a:ea typeface="TDTD가온"/>
                <a:cs typeface="TDTD가온"/>
                <a:sym typeface="TDTD가온"/>
              </a:rPr>
              <a:t>Pesan eror jika tidak sesuai</a:t>
            </a:r>
          </a:p>
        </p:txBody>
      </p:sp>
      <p:sp>
        <p:nvSpPr>
          <p:cNvPr name="TextBox 10" id="10"/>
          <p:cNvSpPr txBox="true"/>
          <p:nvPr/>
        </p:nvSpPr>
        <p:spPr>
          <a:xfrm rot="0">
            <a:off x="1028700" y="117711"/>
            <a:ext cx="7684209" cy="265375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DESKRIPSI PROGRAM</a:t>
            </a:r>
          </a:p>
        </p:txBody>
      </p:sp>
      <p:sp>
        <p:nvSpPr>
          <p:cNvPr name="Freeform 11" id="11"/>
          <p:cNvSpPr/>
          <p:nvPr/>
        </p:nvSpPr>
        <p:spPr>
          <a:xfrm flipH="false" flipV="false" rot="0">
            <a:off x="15777486" y="6996926"/>
            <a:ext cx="2963629" cy="3152796"/>
          </a:xfrm>
          <a:custGeom>
            <a:avLst/>
            <a:gdLst/>
            <a:ahLst/>
            <a:cxnLst/>
            <a:rect r="r" b="b" t="t" l="l"/>
            <a:pathLst>
              <a:path h="3152796" w="2963629">
                <a:moveTo>
                  <a:pt x="0" y="0"/>
                </a:moveTo>
                <a:lnTo>
                  <a:pt x="2963628" y="0"/>
                </a:lnTo>
                <a:lnTo>
                  <a:pt x="2963628" y="3152797"/>
                </a:lnTo>
                <a:lnTo>
                  <a:pt x="0" y="31527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9405029" y="117711"/>
            <a:ext cx="8611485" cy="265375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FITUR DALAM</a:t>
            </a:r>
          </a:p>
          <a:p>
            <a:pPr algn="ctr">
              <a:lnSpc>
                <a:spcPts val="10705"/>
              </a:lnSpc>
            </a:pPr>
            <a:r>
              <a:rPr lang="en-US" sz="7646">
                <a:solidFill>
                  <a:srgbClr val="75200F"/>
                </a:solidFill>
                <a:latin typeface="Bagel Fat One"/>
                <a:ea typeface="Bagel Fat One"/>
                <a:cs typeface="Bagel Fat One"/>
                <a:sym typeface="Bagel Fat One"/>
              </a:rPr>
              <a:t>  PROGRAM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676885" y="1607865"/>
            <a:ext cx="6016456" cy="9536169"/>
          </a:xfrm>
          <a:custGeom>
            <a:avLst/>
            <a:gdLst/>
            <a:ahLst/>
            <a:cxnLst/>
            <a:rect r="r" b="b" t="t" l="l"/>
            <a:pathLst>
              <a:path h="9536169" w="6016456">
                <a:moveTo>
                  <a:pt x="0" y="0"/>
                </a:moveTo>
                <a:lnTo>
                  <a:pt x="6016456" y="0"/>
                </a:lnTo>
                <a:lnTo>
                  <a:pt x="6016456" y="9536169"/>
                </a:lnTo>
                <a:lnTo>
                  <a:pt x="0" y="95361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918474" y="7755038"/>
            <a:ext cx="9042722" cy="5063924"/>
          </a:xfrm>
          <a:custGeom>
            <a:avLst/>
            <a:gdLst/>
            <a:ahLst/>
            <a:cxnLst/>
            <a:rect r="r" b="b" t="t" l="l"/>
            <a:pathLst>
              <a:path h="5063924" w="9042722">
                <a:moveTo>
                  <a:pt x="0" y="0"/>
                </a:moveTo>
                <a:lnTo>
                  <a:pt x="9042722" y="0"/>
                </a:lnTo>
                <a:lnTo>
                  <a:pt x="9042722" y="5063924"/>
                </a:lnTo>
                <a:lnTo>
                  <a:pt x="0" y="50639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833228" y="1938469"/>
            <a:ext cx="17143601" cy="6421058"/>
          </a:xfrm>
          <a:custGeom>
            <a:avLst/>
            <a:gdLst/>
            <a:ahLst/>
            <a:cxnLst/>
            <a:rect r="r" b="b" t="t" l="l"/>
            <a:pathLst>
              <a:path h="6421058" w="17143601">
                <a:moveTo>
                  <a:pt x="0" y="0"/>
                </a:moveTo>
                <a:lnTo>
                  <a:pt x="17143602" y="0"/>
                </a:lnTo>
                <a:lnTo>
                  <a:pt x="17143602" y="6421058"/>
                </a:lnTo>
                <a:lnTo>
                  <a:pt x="0" y="642105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218847" y="5987504"/>
            <a:ext cx="2896141" cy="3270796"/>
          </a:xfrm>
          <a:custGeom>
            <a:avLst/>
            <a:gdLst/>
            <a:ahLst/>
            <a:cxnLst/>
            <a:rect r="r" b="b" t="t" l="l"/>
            <a:pathLst>
              <a:path h="3270796" w="2896141">
                <a:moveTo>
                  <a:pt x="0" y="0"/>
                </a:moveTo>
                <a:lnTo>
                  <a:pt x="2896141" y="0"/>
                </a:lnTo>
                <a:lnTo>
                  <a:pt x="2896141" y="3270796"/>
                </a:lnTo>
                <a:lnTo>
                  <a:pt x="0" y="32707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9" id="9"/>
          <p:cNvSpPr txBox="true"/>
          <p:nvPr/>
        </p:nvSpPr>
        <p:spPr>
          <a:xfrm rot="0">
            <a:off x="2938323" y="2634468"/>
            <a:ext cx="12933413" cy="4978492"/>
          </a:xfrm>
          <a:prstGeom prst="rect">
            <a:avLst/>
          </a:prstGeom>
        </p:spPr>
        <p:txBody>
          <a:bodyPr anchor="t" rtlCol="false" tIns="0" lIns="0" bIns="0" rIns="0">
            <a:spAutoFit/>
          </a:bodyPr>
          <a:lstStyle/>
          <a:p>
            <a:pPr algn="l" marL="752533" indent="-376267" lvl="1">
              <a:lnSpc>
                <a:spcPts val="4356"/>
              </a:lnSpc>
              <a:buAutoNum type="arabicPeriod" startAt="1"/>
            </a:pPr>
            <a:r>
              <a:rPr lang="en-US" sz="3485">
                <a:solidFill>
                  <a:srgbClr val="75200F"/>
                </a:solidFill>
                <a:latin typeface="TDTD가온"/>
                <a:ea typeface="TDTD가온"/>
                <a:cs typeface="TDTD가온"/>
                <a:sym typeface="TDTD가온"/>
              </a:rPr>
              <a:t>Menampilkan prompt untuk meminta input karakter.</a:t>
            </a:r>
          </a:p>
          <a:p>
            <a:pPr algn="l" marL="752533" indent="-376267" lvl="1">
              <a:lnSpc>
                <a:spcPts val="4356"/>
              </a:lnSpc>
              <a:buAutoNum type="arabicPeriod" startAt="1"/>
            </a:pPr>
            <a:r>
              <a:rPr lang="en-US" sz="3485">
                <a:solidFill>
                  <a:srgbClr val="75200F"/>
                </a:solidFill>
                <a:latin typeface="TDTD가온"/>
                <a:ea typeface="TDTD가온"/>
                <a:cs typeface="TDTD가온"/>
                <a:sym typeface="TDTD가온"/>
              </a:rPr>
              <a:t>Menerima karakter input dari pengguna.</a:t>
            </a:r>
          </a:p>
          <a:p>
            <a:pPr algn="l" marL="752533" indent="-376267" lvl="1">
              <a:lnSpc>
                <a:spcPts val="4356"/>
              </a:lnSpc>
              <a:buAutoNum type="arabicPeriod" startAt="1"/>
            </a:pPr>
            <a:r>
              <a:rPr lang="en-US" sz="3485">
                <a:solidFill>
                  <a:srgbClr val="75200F"/>
                </a:solidFill>
                <a:latin typeface="TDTD가온"/>
                <a:ea typeface="TDTD가온"/>
                <a:cs typeface="TDTD가온"/>
                <a:sym typeface="TDTD가온"/>
              </a:rPr>
              <a:t>Memvalidasi apakah input sesuai dengan rentang yang diizinkan.</a:t>
            </a:r>
          </a:p>
          <a:p>
            <a:pPr algn="l" marL="752533" indent="-376267" lvl="1">
              <a:lnSpc>
                <a:spcPts val="4356"/>
              </a:lnSpc>
              <a:buAutoNum type="arabicPeriod" startAt="1"/>
            </a:pPr>
            <a:r>
              <a:rPr lang="en-US" sz="3485">
                <a:solidFill>
                  <a:srgbClr val="75200F"/>
                </a:solidFill>
                <a:latin typeface="TDTD가온"/>
                <a:ea typeface="TDTD가온"/>
                <a:cs typeface="TDTD가온"/>
                <a:sym typeface="TDTD가온"/>
              </a:rPr>
              <a:t>Jika valid, mengonversi karakter ke nilai heksadesimal dan menampilkannya.</a:t>
            </a:r>
          </a:p>
          <a:p>
            <a:pPr algn="l" marL="752533" indent="-376267" lvl="1">
              <a:lnSpc>
                <a:spcPts val="4356"/>
              </a:lnSpc>
              <a:buAutoNum type="arabicPeriod" startAt="1"/>
            </a:pPr>
            <a:r>
              <a:rPr lang="en-US" sz="3485">
                <a:solidFill>
                  <a:srgbClr val="75200F"/>
                </a:solidFill>
                <a:latin typeface="TDTD가온"/>
                <a:ea typeface="TDTD가온"/>
                <a:cs typeface="TDTD가온"/>
                <a:sym typeface="TDTD가온"/>
              </a:rPr>
              <a:t>Jika tidak valid, menampilkan pesan kesalahan.</a:t>
            </a:r>
          </a:p>
          <a:p>
            <a:pPr algn="l" marL="752533" indent="-376267" lvl="1">
              <a:lnSpc>
                <a:spcPts val="4356"/>
              </a:lnSpc>
              <a:buAutoNum type="arabicPeriod" startAt="1"/>
            </a:pPr>
            <a:r>
              <a:rPr lang="en-US" sz="3485">
                <a:solidFill>
                  <a:srgbClr val="75200F"/>
                </a:solidFill>
                <a:latin typeface="TDTD가온"/>
                <a:ea typeface="TDTD가온"/>
                <a:cs typeface="TDTD가온"/>
                <a:sym typeface="TDTD가온"/>
              </a:rPr>
              <a:t>Program selesai dan keluar.</a:t>
            </a:r>
          </a:p>
          <a:p>
            <a:pPr algn="l">
              <a:lnSpc>
                <a:spcPts val="4356"/>
              </a:lnSpc>
            </a:pPr>
          </a:p>
        </p:txBody>
      </p:sp>
      <p:sp>
        <p:nvSpPr>
          <p:cNvPr name="TextBox 10" id="10"/>
          <p:cNvSpPr txBox="true"/>
          <p:nvPr/>
        </p:nvSpPr>
        <p:spPr>
          <a:xfrm rot="0">
            <a:off x="2114026" y="163785"/>
            <a:ext cx="14582006"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CARA KERJA PROGRAM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25894" y="313658"/>
            <a:ext cx="6178042" cy="9775214"/>
          </a:xfrm>
          <a:custGeom>
            <a:avLst/>
            <a:gdLst/>
            <a:ahLst/>
            <a:cxnLst/>
            <a:rect r="r" b="b" t="t" l="l"/>
            <a:pathLst>
              <a:path h="9775214" w="6178042">
                <a:moveTo>
                  <a:pt x="0" y="0"/>
                </a:moveTo>
                <a:lnTo>
                  <a:pt x="6178043" y="0"/>
                </a:lnTo>
                <a:lnTo>
                  <a:pt x="6178043" y="9775215"/>
                </a:lnTo>
                <a:lnTo>
                  <a:pt x="0" y="9775215"/>
                </a:lnTo>
                <a:lnTo>
                  <a:pt x="0" y="0"/>
                </a:lnTo>
                <a:close/>
              </a:path>
            </a:pathLst>
          </a:custGeom>
          <a:blipFill>
            <a:blip r:embed="rId5"/>
            <a:stretch>
              <a:fillRect l="0" t="0" r="0" b="0"/>
            </a:stretch>
          </a:blipFill>
        </p:spPr>
      </p:sp>
      <p:sp>
        <p:nvSpPr>
          <p:cNvPr name="TextBox 6" id="6"/>
          <p:cNvSpPr txBox="true"/>
          <p:nvPr/>
        </p:nvSpPr>
        <p:spPr>
          <a:xfrm rot="0">
            <a:off x="-1132766" y="142208"/>
            <a:ext cx="10537795" cy="4472123"/>
          </a:xfrm>
          <a:prstGeom prst="rect">
            <a:avLst/>
          </a:prstGeom>
        </p:spPr>
        <p:txBody>
          <a:bodyPr anchor="t" rtlCol="false" tIns="0" lIns="0" bIns="0" rIns="0">
            <a:spAutoFit/>
          </a:bodyPr>
          <a:lstStyle/>
          <a:p>
            <a:pPr algn="ctr">
              <a:lnSpc>
                <a:spcPts val="11916"/>
              </a:lnSpc>
            </a:pPr>
            <a:r>
              <a:rPr lang="en-US" sz="8511">
                <a:solidFill>
                  <a:srgbClr val="75200F"/>
                </a:solidFill>
                <a:latin typeface="Bagel Fat One"/>
                <a:ea typeface="Bagel Fat One"/>
                <a:cs typeface="Bagel Fat One"/>
                <a:sym typeface="Bagel Fat One"/>
              </a:rPr>
              <a:t>SKETSA RANCANGAN PROGRAM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87190" y="5648396"/>
            <a:ext cx="4731166" cy="5033155"/>
          </a:xfrm>
          <a:custGeom>
            <a:avLst/>
            <a:gdLst/>
            <a:ahLst/>
            <a:cxnLst/>
            <a:rect r="r" b="b" t="t" l="l"/>
            <a:pathLst>
              <a:path h="5033155" w="4731166">
                <a:moveTo>
                  <a:pt x="0" y="0"/>
                </a:moveTo>
                <a:lnTo>
                  <a:pt x="4731166" y="0"/>
                </a:lnTo>
                <a:lnTo>
                  <a:pt x="4731166" y="5033156"/>
                </a:lnTo>
                <a:lnTo>
                  <a:pt x="0" y="5033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17076" y="860873"/>
            <a:ext cx="17053848" cy="9426127"/>
          </a:xfrm>
          <a:custGeom>
            <a:avLst/>
            <a:gdLst/>
            <a:ahLst/>
            <a:cxnLst/>
            <a:rect r="r" b="b" t="t" l="l"/>
            <a:pathLst>
              <a:path h="9426127" w="17053848">
                <a:moveTo>
                  <a:pt x="0" y="0"/>
                </a:moveTo>
                <a:lnTo>
                  <a:pt x="17053848" y="0"/>
                </a:lnTo>
                <a:lnTo>
                  <a:pt x="17053848" y="9426127"/>
                </a:lnTo>
                <a:lnTo>
                  <a:pt x="0" y="9426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78393" y="3153286"/>
            <a:ext cx="8793784" cy="7528265"/>
          </a:xfrm>
          <a:prstGeom prst="rect">
            <a:avLst/>
          </a:prstGeom>
        </p:spPr>
        <p:txBody>
          <a:bodyPr anchor="t" rtlCol="false" tIns="0" lIns="0" bIns="0" rIns="0">
            <a:spAutoFit/>
          </a:bodyPr>
          <a:lstStyle/>
          <a:p>
            <a:pPr algn="l">
              <a:lnSpc>
                <a:spcPts val="2825"/>
              </a:lnSpc>
            </a:pPr>
            <a:r>
              <a:rPr lang="en-US" sz="2260">
                <a:solidFill>
                  <a:srgbClr val="75200F"/>
                </a:solidFill>
                <a:latin typeface="TDTD가온"/>
                <a:ea typeface="TDTD가온"/>
                <a:cs typeface="TDTD가온"/>
                <a:sym typeface="TDTD가온"/>
              </a:rPr>
              <a:t>.MODEL SMALL</a:t>
            </a:r>
          </a:p>
          <a:p>
            <a:pPr algn="l">
              <a:lnSpc>
                <a:spcPts val="2825"/>
              </a:lnSpc>
            </a:pPr>
            <a:r>
              <a:rPr lang="en-US" sz="2260">
                <a:solidFill>
                  <a:srgbClr val="75200F"/>
                </a:solidFill>
                <a:latin typeface="TDTD가온"/>
                <a:ea typeface="TDTD가온"/>
                <a:cs typeface="TDTD가온"/>
                <a:sym typeface="TDTD가온"/>
              </a:rPr>
              <a:t>.STACK 100H</a:t>
            </a:r>
          </a:p>
          <a:p>
            <a:pPr algn="l">
              <a:lnSpc>
                <a:spcPts val="2825"/>
              </a:lnSpc>
            </a:pPr>
          </a:p>
          <a:p>
            <a:pPr algn="l">
              <a:lnSpc>
                <a:spcPts val="2825"/>
              </a:lnSpc>
            </a:pPr>
            <a:r>
              <a:rPr lang="en-US" sz="2260">
                <a:solidFill>
                  <a:srgbClr val="75200F"/>
                </a:solidFill>
                <a:latin typeface="TDTD가온"/>
                <a:ea typeface="TDTD가온"/>
                <a:cs typeface="TDTD가온"/>
                <a:sym typeface="TDTD가온"/>
              </a:rPr>
              <a:t>.DATA</a:t>
            </a:r>
          </a:p>
          <a:p>
            <a:pPr algn="l">
              <a:lnSpc>
                <a:spcPts val="2825"/>
              </a:lnSpc>
            </a:pPr>
            <a:r>
              <a:rPr lang="en-US" sz="2260">
                <a:solidFill>
                  <a:srgbClr val="75200F"/>
                </a:solidFill>
                <a:latin typeface="TDTD가온"/>
                <a:ea typeface="TDTD가온"/>
                <a:cs typeface="TDTD가온"/>
                <a:sym typeface="TDTD가온"/>
              </a:rPr>
              <a:t>   PROMPT_MSG DB 'Masukkan sebuah karakter (0-9, A-F, a-f): $'</a:t>
            </a:r>
          </a:p>
          <a:p>
            <a:pPr algn="l">
              <a:lnSpc>
                <a:spcPts val="2825"/>
              </a:lnSpc>
            </a:pPr>
            <a:r>
              <a:rPr lang="en-US" sz="2260">
                <a:solidFill>
                  <a:srgbClr val="75200F"/>
                </a:solidFill>
                <a:latin typeface="TDTD가온"/>
                <a:ea typeface="TDTD가온"/>
                <a:cs typeface="TDTD가온"/>
                <a:sym typeface="TDTD가온"/>
              </a:rPr>
              <a:t>   OUTPUT_MSG DB 'Nilai heksadesimal: $'</a:t>
            </a:r>
          </a:p>
          <a:p>
            <a:pPr algn="l">
              <a:lnSpc>
                <a:spcPts val="2825"/>
              </a:lnSpc>
            </a:pPr>
            <a:r>
              <a:rPr lang="en-US" sz="2260">
                <a:solidFill>
                  <a:srgbClr val="75200F"/>
                </a:solidFill>
                <a:latin typeface="TDTD가온"/>
                <a:ea typeface="TDTD가온"/>
                <a:cs typeface="TDTD가온"/>
                <a:sym typeface="TDTD가온"/>
              </a:rPr>
              <a:t>   INVALID_MSG DB 'Input tidak valid!$'</a:t>
            </a:r>
          </a:p>
          <a:p>
            <a:pPr algn="l">
              <a:lnSpc>
                <a:spcPts val="2825"/>
              </a:lnSpc>
            </a:pPr>
            <a:r>
              <a:rPr lang="en-US" sz="2260">
                <a:solidFill>
                  <a:srgbClr val="75200F"/>
                </a:solidFill>
                <a:latin typeface="TDTD가온"/>
                <a:ea typeface="TDTD가온"/>
                <a:cs typeface="TDTD가온"/>
                <a:sym typeface="TDTD가온"/>
              </a:rPr>
              <a:t>   CRLF DB 0DH, 0AH, '$' ; Karakter CR dan LF untuk baris baru</a:t>
            </a:r>
          </a:p>
          <a:p>
            <a:pPr algn="l">
              <a:lnSpc>
                <a:spcPts val="2825"/>
              </a:lnSpc>
            </a:pPr>
          </a:p>
          <a:p>
            <a:pPr algn="l">
              <a:lnSpc>
                <a:spcPts val="2825"/>
              </a:lnSpc>
            </a:pPr>
            <a:r>
              <a:rPr lang="en-US" sz="2260">
                <a:solidFill>
                  <a:srgbClr val="75200F"/>
                </a:solidFill>
                <a:latin typeface="TDTD가온"/>
                <a:ea typeface="TDTD가온"/>
                <a:cs typeface="TDTD가온"/>
                <a:sym typeface="TDTD가온"/>
              </a:rPr>
              <a:t>.CODE</a:t>
            </a:r>
          </a:p>
          <a:p>
            <a:pPr algn="l">
              <a:lnSpc>
                <a:spcPts val="2825"/>
              </a:lnSpc>
            </a:pPr>
            <a:r>
              <a:rPr lang="en-US" sz="2260">
                <a:solidFill>
                  <a:srgbClr val="75200F"/>
                </a:solidFill>
                <a:latin typeface="TDTD가온"/>
                <a:ea typeface="TDTD가온"/>
                <a:cs typeface="TDTD가온"/>
                <a:sym typeface="TDTD가온"/>
              </a:rPr>
              <a:t>MAIN PROC</a:t>
            </a:r>
          </a:p>
          <a:p>
            <a:pPr algn="l">
              <a:lnSpc>
                <a:spcPts val="2825"/>
              </a:lnSpc>
            </a:pPr>
            <a:r>
              <a:rPr lang="en-US" sz="2260">
                <a:solidFill>
                  <a:srgbClr val="75200F"/>
                </a:solidFill>
                <a:latin typeface="TDTD가온"/>
                <a:ea typeface="TDTD가온"/>
                <a:cs typeface="TDTD가온"/>
                <a:sym typeface="TDTD가온"/>
              </a:rPr>
              <a:t>   MOV AX, @DATA</a:t>
            </a:r>
          </a:p>
          <a:p>
            <a:pPr algn="l">
              <a:lnSpc>
                <a:spcPts val="2825"/>
              </a:lnSpc>
            </a:pPr>
            <a:r>
              <a:rPr lang="en-US" sz="2260">
                <a:solidFill>
                  <a:srgbClr val="75200F"/>
                </a:solidFill>
                <a:latin typeface="TDTD가온"/>
                <a:ea typeface="TDTD가온"/>
                <a:cs typeface="TDTD가온"/>
                <a:sym typeface="TDTD가온"/>
              </a:rPr>
              <a:t>   MOV DS, AX</a:t>
            </a:r>
          </a:p>
          <a:p>
            <a:pPr algn="l">
              <a:lnSpc>
                <a:spcPts val="2825"/>
              </a:lnSpc>
            </a:pPr>
          </a:p>
          <a:p>
            <a:pPr algn="l">
              <a:lnSpc>
                <a:spcPts val="2825"/>
              </a:lnSpc>
            </a:pPr>
            <a:r>
              <a:rPr lang="en-US" sz="2260">
                <a:solidFill>
                  <a:srgbClr val="75200F"/>
                </a:solidFill>
                <a:latin typeface="TDTD가온"/>
                <a:ea typeface="TDTD가온"/>
                <a:cs typeface="TDTD가온"/>
                <a:sym typeface="TDTD가온"/>
              </a:rPr>
              <a:t>   ; Menampilkan prompt input</a:t>
            </a:r>
          </a:p>
          <a:p>
            <a:pPr algn="l">
              <a:lnSpc>
                <a:spcPts val="2825"/>
              </a:lnSpc>
            </a:pPr>
            <a:r>
              <a:rPr lang="en-US" sz="2260">
                <a:solidFill>
                  <a:srgbClr val="75200F"/>
                </a:solidFill>
                <a:latin typeface="TDTD가온"/>
                <a:ea typeface="TDTD가온"/>
                <a:cs typeface="TDTD가온"/>
                <a:sym typeface="TDTD가온"/>
              </a:rPr>
              <a:t>   LEA DX, PROMPT_MSG</a:t>
            </a:r>
          </a:p>
          <a:p>
            <a:pPr algn="l">
              <a:lnSpc>
                <a:spcPts val="2825"/>
              </a:lnSpc>
            </a:pPr>
            <a:r>
              <a:rPr lang="en-US" sz="2260">
                <a:solidFill>
                  <a:srgbClr val="75200F"/>
                </a:solidFill>
                <a:latin typeface="TDTD가온"/>
                <a:ea typeface="TDTD가온"/>
                <a:cs typeface="TDTD가온"/>
                <a:sym typeface="TDTD가온"/>
              </a:rPr>
              <a:t>   MOV AH, 09H</a:t>
            </a:r>
          </a:p>
          <a:p>
            <a:pPr algn="l">
              <a:lnSpc>
                <a:spcPts val="2825"/>
              </a:lnSpc>
            </a:pPr>
            <a:r>
              <a:rPr lang="en-US" sz="2260">
                <a:solidFill>
                  <a:srgbClr val="75200F"/>
                </a:solidFill>
                <a:latin typeface="TDTD가온"/>
                <a:ea typeface="TDTD가온"/>
                <a:cs typeface="TDTD가온"/>
                <a:sym typeface="TDTD가온"/>
              </a:rPr>
              <a:t>   INT 21H</a:t>
            </a:r>
          </a:p>
          <a:p>
            <a:pPr algn="l">
              <a:lnSpc>
                <a:spcPts val="2825"/>
              </a:lnSpc>
            </a:pPr>
          </a:p>
          <a:p>
            <a:pPr algn="l">
              <a:lnSpc>
                <a:spcPts val="2825"/>
              </a:lnSpc>
            </a:pPr>
            <a:r>
              <a:rPr lang="en-US" sz="2260">
                <a:solidFill>
                  <a:srgbClr val="75200F"/>
                </a:solidFill>
                <a:latin typeface="TDTD가온"/>
                <a:ea typeface="TDTD가온"/>
                <a:cs typeface="TDTD가온"/>
                <a:sym typeface="TDTD가온"/>
              </a:rPr>
              <a:t>   </a:t>
            </a:r>
          </a:p>
          <a:p>
            <a:pPr algn="l">
              <a:lnSpc>
                <a:spcPts val="2825"/>
              </a:lnSpc>
            </a:pPr>
          </a:p>
        </p:txBody>
      </p:sp>
      <p:sp>
        <p:nvSpPr>
          <p:cNvPr name="TextBox 8" id="8"/>
          <p:cNvSpPr txBox="true"/>
          <p:nvPr/>
        </p:nvSpPr>
        <p:spPr>
          <a:xfrm rot="0">
            <a:off x="8262035" y="306660"/>
            <a:ext cx="10025965"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KODE PROGRAM</a:t>
            </a:r>
          </a:p>
        </p:txBody>
      </p:sp>
      <p:sp>
        <p:nvSpPr>
          <p:cNvPr name="TextBox 9" id="9"/>
          <p:cNvSpPr txBox="true"/>
          <p:nvPr/>
        </p:nvSpPr>
        <p:spPr>
          <a:xfrm rot="0">
            <a:off x="9956439" y="3163095"/>
            <a:ext cx="8793784" cy="6095205"/>
          </a:xfrm>
          <a:prstGeom prst="rect">
            <a:avLst/>
          </a:prstGeom>
        </p:spPr>
        <p:txBody>
          <a:bodyPr anchor="t" rtlCol="false" tIns="0" lIns="0" bIns="0" rIns="0">
            <a:spAutoFit/>
          </a:bodyPr>
          <a:lstStyle/>
          <a:p>
            <a:pPr algn="l">
              <a:lnSpc>
                <a:spcPts val="2825"/>
              </a:lnSpc>
            </a:pPr>
            <a:r>
              <a:rPr lang="en-US" sz="2260">
                <a:solidFill>
                  <a:srgbClr val="75200F"/>
                </a:solidFill>
                <a:latin typeface="TDTD가온"/>
                <a:ea typeface="TDTD가온"/>
                <a:cs typeface="TDTD가온"/>
                <a:sym typeface="TDTD가온"/>
              </a:rPr>
              <a:t>; Menerima input karakter</a:t>
            </a:r>
          </a:p>
          <a:p>
            <a:pPr algn="l">
              <a:lnSpc>
                <a:spcPts val="2825"/>
              </a:lnSpc>
            </a:pPr>
            <a:r>
              <a:rPr lang="en-US" sz="2260">
                <a:solidFill>
                  <a:srgbClr val="75200F"/>
                </a:solidFill>
                <a:latin typeface="TDTD가온"/>
                <a:ea typeface="TDTD가온"/>
                <a:cs typeface="TDTD가온"/>
                <a:sym typeface="TDTD가온"/>
              </a:rPr>
              <a:t>   MOV AH, 01H</a:t>
            </a:r>
          </a:p>
          <a:p>
            <a:pPr algn="l">
              <a:lnSpc>
                <a:spcPts val="2825"/>
              </a:lnSpc>
            </a:pPr>
            <a:r>
              <a:rPr lang="en-US" sz="2260">
                <a:solidFill>
                  <a:srgbClr val="75200F"/>
                </a:solidFill>
                <a:latin typeface="TDTD가온"/>
                <a:ea typeface="TDTD가온"/>
                <a:cs typeface="TDTD가온"/>
                <a:sym typeface="TDTD가온"/>
              </a:rPr>
              <a:t>   INT 21H</a:t>
            </a:r>
          </a:p>
          <a:p>
            <a:pPr algn="l">
              <a:lnSpc>
                <a:spcPts val="2825"/>
              </a:lnSpc>
            </a:pPr>
          </a:p>
          <a:p>
            <a:pPr algn="l">
              <a:lnSpc>
                <a:spcPts val="2825"/>
              </a:lnSpc>
            </a:pPr>
            <a:r>
              <a:rPr lang="en-US" sz="2260">
                <a:solidFill>
                  <a:srgbClr val="75200F"/>
                </a:solidFill>
                <a:latin typeface="TDTD가온"/>
                <a:ea typeface="TDTD가온"/>
                <a:cs typeface="TDTD가온"/>
                <a:sym typeface="TDTD가온"/>
              </a:rPr>
              <a:t>   ; Menyimpan input di BL (dan AL tetap untuk validasi)</a:t>
            </a:r>
          </a:p>
          <a:p>
            <a:pPr algn="l">
              <a:lnSpc>
                <a:spcPts val="2825"/>
              </a:lnSpc>
            </a:pPr>
            <a:r>
              <a:rPr lang="en-US" sz="2260">
                <a:solidFill>
                  <a:srgbClr val="75200F"/>
                </a:solidFill>
                <a:latin typeface="TDTD가온"/>
                <a:ea typeface="TDTD가온"/>
                <a:cs typeface="TDTD가온"/>
                <a:sym typeface="TDTD가온"/>
              </a:rPr>
              <a:t>   MOV BL, AL</a:t>
            </a:r>
          </a:p>
          <a:p>
            <a:pPr algn="l">
              <a:lnSpc>
                <a:spcPts val="2825"/>
              </a:lnSpc>
            </a:pPr>
          </a:p>
          <a:p>
            <a:pPr algn="l">
              <a:lnSpc>
                <a:spcPts val="2825"/>
              </a:lnSpc>
            </a:pPr>
            <a:r>
              <a:rPr lang="en-US" sz="2260">
                <a:solidFill>
                  <a:srgbClr val="75200F"/>
                </a:solidFill>
                <a:latin typeface="TDTD가온"/>
                <a:ea typeface="TDTD가온"/>
                <a:cs typeface="TDTD가온"/>
                <a:sym typeface="TDTD가온"/>
              </a:rPr>
              <a:t>   ; Validasi input</a:t>
            </a:r>
          </a:p>
          <a:p>
            <a:pPr algn="l">
              <a:lnSpc>
                <a:spcPts val="2825"/>
              </a:lnSpc>
            </a:pPr>
            <a:r>
              <a:rPr lang="en-US" sz="2260">
                <a:solidFill>
                  <a:srgbClr val="75200F"/>
                </a:solidFill>
                <a:latin typeface="TDTD가온"/>
                <a:ea typeface="TDTD가온"/>
                <a:cs typeface="TDTD가온"/>
                <a:sym typeface="TDTD가온"/>
              </a:rPr>
              <a:t>   CMP AL, '0'</a:t>
            </a:r>
          </a:p>
          <a:p>
            <a:pPr algn="l">
              <a:lnSpc>
                <a:spcPts val="2825"/>
              </a:lnSpc>
            </a:pPr>
            <a:r>
              <a:rPr lang="en-US" sz="2260">
                <a:solidFill>
                  <a:srgbClr val="75200F"/>
                </a:solidFill>
                <a:latin typeface="TDTD가온"/>
                <a:ea typeface="TDTD가온"/>
                <a:cs typeface="TDTD가온"/>
                <a:sym typeface="TDTD가온"/>
              </a:rPr>
              <a:t>   JL INVALID_INPUT</a:t>
            </a:r>
          </a:p>
          <a:p>
            <a:pPr algn="l">
              <a:lnSpc>
                <a:spcPts val="2825"/>
              </a:lnSpc>
            </a:pPr>
            <a:r>
              <a:rPr lang="en-US" sz="2260">
                <a:solidFill>
                  <a:srgbClr val="75200F"/>
                </a:solidFill>
                <a:latin typeface="TDTD가온"/>
                <a:ea typeface="TDTD가온"/>
                <a:cs typeface="TDTD가온"/>
                <a:sym typeface="TDTD가온"/>
              </a:rPr>
              <a:t>   CMP AL, '9'</a:t>
            </a:r>
          </a:p>
          <a:p>
            <a:pPr algn="l">
              <a:lnSpc>
                <a:spcPts val="2825"/>
              </a:lnSpc>
            </a:pPr>
            <a:r>
              <a:rPr lang="en-US" sz="2260">
                <a:solidFill>
                  <a:srgbClr val="75200F"/>
                </a:solidFill>
                <a:latin typeface="TDTD가온"/>
                <a:ea typeface="TDTD가온"/>
                <a:cs typeface="TDTD가온"/>
                <a:sym typeface="TDTD가온"/>
              </a:rPr>
              <a:t>   JG CHECK_ALPHA</a:t>
            </a:r>
          </a:p>
          <a:p>
            <a:pPr algn="l">
              <a:lnSpc>
                <a:spcPts val="2825"/>
              </a:lnSpc>
            </a:pPr>
          </a:p>
          <a:p>
            <a:pPr algn="l">
              <a:lnSpc>
                <a:spcPts val="2825"/>
              </a:lnSpc>
            </a:pPr>
            <a:r>
              <a:rPr lang="en-US" sz="2260">
                <a:solidFill>
                  <a:srgbClr val="75200F"/>
                </a:solidFill>
                <a:latin typeface="TDTD가온"/>
                <a:ea typeface="TDTD가온"/>
                <a:cs typeface="TDTD가온"/>
                <a:sym typeface="TDTD가온"/>
              </a:rPr>
              <a:t>   ; Konversi angka 0-9</a:t>
            </a:r>
          </a:p>
          <a:p>
            <a:pPr algn="l">
              <a:lnSpc>
                <a:spcPts val="2825"/>
              </a:lnSpc>
            </a:pPr>
            <a:r>
              <a:rPr lang="en-US" sz="2260">
                <a:solidFill>
                  <a:srgbClr val="75200F"/>
                </a:solidFill>
                <a:latin typeface="TDTD가온"/>
                <a:ea typeface="TDTD가온"/>
                <a:cs typeface="TDTD가온"/>
                <a:sym typeface="TDTD가온"/>
              </a:rPr>
              <a:t>   SUB AL, '0'</a:t>
            </a:r>
          </a:p>
          <a:p>
            <a:pPr algn="l">
              <a:lnSpc>
                <a:spcPts val="2825"/>
              </a:lnSpc>
            </a:pPr>
            <a:r>
              <a:rPr lang="en-US" sz="2260">
                <a:solidFill>
                  <a:srgbClr val="75200F"/>
                </a:solidFill>
                <a:latin typeface="TDTD가온"/>
                <a:ea typeface="TDTD가온"/>
                <a:cs typeface="TDTD가온"/>
                <a:sym typeface="TDTD가온"/>
              </a:rPr>
              <a:t>   JMP PRINT_HEX</a:t>
            </a:r>
          </a:p>
          <a:p>
            <a:pPr algn="l">
              <a:lnSpc>
                <a:spcPts val="282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87190" y="5648396"/>
            <a:ext cx="4731166" cy="5033155"/>
          </a:xfrm>
          <a:custGeom>
            <a:avLst/>
            <a:gdLst/>
            <a:ahLst/>
            <a:cxnLst/>
            <a:rect r="r" b="b" t="t" l="l"/>
            <a:pathLst>
              <a:path h="5033155" w="4731166">
                <a:moveTo>
                  <a:pt x="0" y="0"/>
                </a:moveTo>
                <a:lnTo>
                  <a:pt x="4731166" y="0"/>
                </a:lnTo>
                <a:lnTo>
                  <a:pt x="4731166" y="5033156"/>
                </a:lnTo>
                <a:lnTo>
                  <a:pt x="0" y="5033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17076" y="860873"/>
            <a:ext cx="17053848" cy="9426127"/>
          </a:xfrm>
          <a:custGeom>
            <a:avLst/>
            <a:gdLst/>
            <a:ahLst/>
            <a:cxnLst/>
            <a:rect r="r" b="b" t="t" l="l"/>
            <a:pathLst>
              <a:path h="9426127" w="17053848">
                <a:moveTo>
                  <a:pt x="0" y="0"/>
                </a:moveTo>
                <a:lnTo>
                  <a:pt x="17053848" y="0"/>
                </a:lnTo>
                <a:lnTo>
                  <a:pt x="17053848" y="9426127"/>
                </a:lnTo>
                <a:lnTo>
                  <a:pt x="0" y="9426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78393" y="3143761"/>
            <a:ext cx="3407099" cy="6721726"/>
          </a:xfrm>
          <a:prstGeom prst="rect">
            <a:avLst/>
          </a:prstGeom>
        </p:spPr>
        <p:txBody>
          <a:bodyPr anchor="t" rtlCol="false" tIns="0" lIns="0" bIns="0" rIns="0">
            <a:spAutoFit/>
          </a:bodyPr>
          <a:lstStyle/>
          <a:p>
            <a:pPr algn="l">
              <a:lnSpc>
                <a:spcPts val="2450"/>
              </a:lnSpc>
            </a:pPr>
          </a:p>
          <a:p>
            <a:pPr algn="l">
              <a:lnSpc>
                <a:spcPts val="2450"/>
              </a:lnSpc>
            </a:pPr>
            <a:r>
              <a:rPr lang="en-US" sz="1960">
                <a:solidFill>
                  <a:srgbClr val="75200F"/>
                </a:solidFill>
                <a:latin typeface="TDTD가온"/>
                <a:ea typeface="TDTD가온"/>
                <a:cs typeface="TDTD가온"/>
                <a:sym typeface="TDTD가온"/>
              </a:rPr>
              <a:t>CHECK_ALPHA:</a:t>
            </a:r>
          </a:p>
          <a:p>
            <a:pPr algn="l">
              <a:lnSpc>
                <a:spcPts val="2450"/>
              </a:lnSpc>
            </a:pPr>
            <a:r>
              <a:rPr lang="en-US" sz="1960">
                <a:solidFill>
                  <a:srgbClr val="75200F"/>
                </a:solidFill>
                <a:latin typeface="TDTD가온"/>
                <a:ea typeface="TDTD가온"/>
                <a:cs typeface="TDTD가온"/>
                <a:sym typeface="TDTD가온"/>
              </a:rPr>
              <a:t>   CMP AL, 'A'</a:t>
            </a:r>
          </a:p>
          <a:p>
            <a:pPr algn="l">
              <a:lnSpc>
                <a:spcPts val="2450"/>
              </a:lnSpc>
            </a:pPr>
            <a:r>
              <a:rPr lang="en-US" sz="1960">
                <a:solidFill>
                  <a:srgbClr val="75200F"/>
                </a:solidFill>
                <a:latin typeface="TDTD가온"/>
                <a:ea typeface="TDTD가온"/>
                <a:cs typeface="TDTD가온"/>
                <a:sym typeface="TDTD가온"/>
              </a:rPr>
              <a:t>   JL INVALID_INPUT</a:t>
            </a:r>
          </a:p>
          <a:p>
            <a:pPr algn="l">
              <a:lnSpc>
                <a:spcPts val="2450"/>
              </a:lnSpc>
            </a:pPr>
            <a:r>
              <a:rPr lang="en-US" sz="1960">
                <a:solidFill>
                  <a:srgbClr val="75200F"/>
                </a:solidFill>
                <a:latin typeface="TDTD가온"/>
                <a:ea typeface="TDTD가온"/>
                <a:cs typeface="TDTD가온"/>
                <a:sym typeface="TDTD가온"/>
              </a:rPr>
              <a:t>   CMP AL, 'F'</a:t>
            </a:r>
          </a:p>
          <a:p>
            <a:pPr algn="l">
              <a:lnSpc>
                <a:spcPts val="2450"/>
              </a:lnSpc>
            </a:pPr>
            <a:r>
              <a:rPr lang="en-US" sz="1960">
                <a:solidFill>
                  <a:srgbClr val="75200F"/>
                </a:solidFill>
                <a:latin typeface="TDTD가온"/>
                <a:ea typeface="TDTD가온"/>
                <a:cs typeface="TDTD가온"/>
                <a:sym typeface="TDTD가온"/>
              </a:rPr>
              <a:t>   JG CHECK_LOWER_ALPHA</a:t>
            </a:r>
          </a:p>
          <a:p>
            <a:pPr algn="l">
              <a:lnSpc>
                <a:spcPts val="2450"/>
              </a:lnSpc>
            </a:pPr>
          </a:p>
          <a:p>
            <a:pPr algn="l">
              <a:lnSpc>
                <a:spcPts val="2450"/>
              </a:lnSpc>
            </a:pPr>
            <a:r>
              <a:rPr lang="en-US" sz="1960">
                <a:solidFill>
                  <a:srgbClr val="75200F"/>
                </a:solidFill>
                <a:latin typeface="TDTD가온"/>
                <a:ea typeface="TDTD가온"/>
                <a:cs typeface="TDTD가온"/>
                <a:sym typeface="TDTD가온"/>
              </a:rPr>
              <a:t>   ; Konversi huruf A-F</a:t>
            </a:r>
          </a:p>
          <a:p>
            <a:pPr algn="l">
              <a:lnSpc>
                <a:spcPts val="2450"/>
              </a:lnSpc>
            </a:pPr>
            <a:r>
              <a:rPr lang="en-US" sz="1960">
                <a:solidFill>
                  <a:srgbClr val="75200F"/>
                </a:solidFill>
                <a:latin typeface="TDTD가온"/>
                <a:ea typeface="TDTD가온"/>
                <a:cs typeface="TDTD가온"/>
                <a:sym typeface="TDTD가온"/>
              </a:rPr>
              <a:t>   SUB AL, 'A'</a:t>
            </a:r>
          </a:p>
          <a:p>
            <a:pPr algn="l">
              <a:lnSpc>
                <a:spcPts val="2450"/>
              </a:lnSpc>
            </a:pPr>
            <a:r>
              <a:rPr lang="en-US" sz="1960">
                <a:solidFill>
                  <a:srgbClr val="75200F"/>
                </a:solidFill>
                <a:latin typeface="TDTD가온"/>
                <a:ea typeface="TDTD가온"/>
                <a:cs typeface="TDTD가온"/>
                <a:sym typeface="TDTD가온"/>
              </a:rPr>
              <a:t>   ADD AL, 0AH</a:t>
            </a:r>
          </a:p>
          <a:p>
            <a:pPr algn="l">
              <a:lnSpc>
                <a:spcPts val="2450"/>
              </a:lnSpc>
            </a:pPr>
            <a:r>
              <a:rPr lang="en-US" sz="1960">
                <a:solidFill>
                  <a:srgbClr val="75200F"/>
                </a:solidFill>
                <a:latin typeface="TDTD가온"/>
                <a:ea typeface="TDTD가온"/>
                <a:cs typeface="TDTD가온"/>
                <a:sym typeface="TDTD가온"/>
              </a:rPr>
              <a:t>   JMP PRINT_HEX</a:t>
            </a:r>
          </a:p>
          <a:p>
            <a:pPr algn="l">
              <a:lnSpc>
                <a:spcPts val="2450"/>
              </a:lnSpc>
            </a:pPr>
          </a:p>
          <a:p>
            <a:pPr algn="l">
              <a:lnSpc>
                <a:spcPts val="2450"/>
              </a:lnSpc>
            </a:pPr>
            <a:r>
              <a:rPr lang="en-US" sz="1960">
                <a:solidFill>
                  <a:srgbClr val="75200F"/>
                </a:solidFill>
                <a:latin typeface="TDTD가온"/>
                <a:ea typeface="TDTD가온"/>
                <a:cs typeface="TDTD가온"/>
                <a:sym typeface="TDTD가온"/>
              </a:rPr>
              <a:t>CHECK_LOWER_ALPHA:</a:t>
            </a:r>
          </a:p>
          <a:p>
            <a:pPr algn="l">
              <a:lnSpc>
                <a:spcPts val="2450"/>
              </a:lnSpc>
            </a:pPr>
            <a:r>
              <a:rPr lang="en-US" sz="1960">
                <a:solidFill>
                  <a:srgbClr val="75200F"/>
                </a:solidFill>
                <a:latin typeface="TDTD가온"/>
                <a:ea typeface="TDTD가온"/>
                <a:cs typeface="TDTD가온"/>
                <a:sym typeface="TDTD가온"/>
              </a:rPr>
              <a:t>   CMP AL, 'a'</a:t>
            </a:r>
          </a:p>
          <a:p>
            <a:pPr algn="l">
              <a:lnSpc>
                <a:spcPts val="2450"/>
              </a:lnSpc>
            </a:pPr>
            <a:r>
              <a:rPr lang="en-US" sz="1960">
                <a:solidFill>
                  <a:srgbClr val="75200F"/>
                </a:solidFill>
                <a:latin typeface="TDTD가온"/>
                <a:ea typeface="TDTD가온"/>
                <a:cs typeface="TDTD가온"/>
                <a:sym typeface="TDTD가온"/>
              </a:rPr>
              <a:t>   JL INVALID_INPUT</a:t>
            </a:r>
          </a:p>
          <a:p>
            <a:pPr algn="l">
              <a:lnSpc>
                <a:spcPts val="2450"/>
              </a:lnSpc>
            </a:pPr>
            <a:r>
              <a:rPr lang="en-US" sz="1960">
                <a:solidFill>
                  <a:srgbClr val="75200F"/>
                </a:solidFill>
                <a:latin typeface="TDTD가온"/>
                <a:ea typeface="TDTD가온"/>
                <a:cs typeface="TDTD가온"/>
                <a:sym typeface="TDTD가온"/>
              </a:rPr>
              <a:t>   CMP AL, 'f'</a:t>
            </a:r>
          </a:p>
          <a:p>
            <a:pPr algn="l">
              <a:lnSpc>
                <a:spcPts val="2450"/>
              </a:lnSpc>
            </a:pPr>
            <a:r>
              <a:rPr lang="en-US" sz="1960">
                <a:solidFill>
                  <a:srgbClr val="75200F"/>
                </a:solidFill>
                <a:latin typeface="TDTD가온"/>
                <a:ea typeface="TDTD가온"/>
                <a:cs typeface="TDTD가온"/>
                <a:sym typeface="TDTD가온"/>
              </a:rPr>
              <a:t>   JG INVALID_INPUT</a:t>
            </a:r>
          </a:p>
          <a:p>
            <a:pPr algn="l">
              <a:lnSpc>
                <a:spcPts val="2450"/>
              </a:lnSpc>
            </a:pPr>
          </a:p>
          <a:p>
            <a:pPr algn="l">
              <a:lnSpc>
                <a:spcPts val="2450"/>
              </a:lnSpc>
            </a:pPr>
            <a:r>
              <a:rPr lang="en-US" sz="1960">
                <a:solidFill>
                  <a:srgbClr val="75200F"/>
                </a:solidFill>
                <a:latin typeface="TDTD가온"/>
                <a:ea typeface="TDTD가온"/>
                <a:cs typeface="TDTD가온"/>
                <a:sym typeface="TDTD가온"/>
              </a:rPr>
              <a:t>   ; Konversi huruf a-f</a:t>
            </a:r>
          </a:p>
          <a:p>
            <a:pPr algn="l">
              <a:lnSpc>
                <a:spcPts val="2450"/>
              </a:lnSpc>
            </a:pPr>
            <a:r>
              <a:rPr lang="en-US" sz="1960">
                <a:solidFill>
                  <a:srgbClr val="75200F"/>
                </a:solidFill>
                <a:latin typeface="TDTD가온"/>
                <a:ea typeface="TDTD가온"/>
                <a:cs typeface="TDTD가온"/>
                <a:sym typeface="TDTD가온"/>
              </a:rPr>
              <a:t>   SUB AL, 'a'</a:t>
            </a:r>
          </a:p>
          <a:p>
            <a:pPr algn="l">
              <a:lnSpc>
                <a:spcPts val="2450"/>
              </a:lnSpc>
            </a:pPr>
            <a:r>
              <a:rPr lang="en-US" sz="1960">
                <a:solidFill>
                  <a:srgbClr val="75200F"/>
                </a:solidFill>
                <a:latin typeface="TDTD가온"/>
                <a:ea typeface="TDTD가온"/>
                <a:cs typeface="TDTD가온"/>
                <a:sym typeface="TDTD가온"/>
              </a:rPr>
              <a:t>   ADD AL, 0AH</a:t>
            </a:r>
          </a:p>
          <a:p>
            <a:pPr algn="l">
              <a:lnSpc>
                <a:spcPts val="2450"/>
              </a:lnSpc>
            </a:pPr>
          </a:p>
        </p:txBody>
      </p:sp>
      <p:sp>
        <p:nvSpPr>
          <p:cNvPr name="TextBox 8" id="8"/>
          <p:cNvSpPr txBox="true"/>
          <p:nvPr/>
        </p:nvSpPr>
        <p:spPr>
          <a:xfrm rot="0">
            <a:off x="8262035" y="306660"/>
            <a:ext cx="10025965"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KODE PROGRAM</a:t>
            </a:r>
          </a:p>
        </p:txBody>
      </p:sp>
      <p:sp>
        <p:nvSpPr>
          <p:cNvPr name="TextBox 9" id="9"/>
          <p:cNvSpPr txBox="true"/>
          <p:nvPr/>
        </p:nvSpPr>
        <p:spPr>
          <a:xfrm rot="0">
            <a:off x="5093459" y="3153286"/>
            <a:ext cx="5501921" cy="7170000"/>
          </a:xfrm>
          <a:prstGeom prst="rect">
            <a:avLst/>
          </a:prstGeom>
        </p:spPr>
        <p:txBody>
          <a:bodyPr anchor="t" rtlCol="false" tIns="0" lIns="0" bIns="0" rIns="0">
            <a:spAutoFit/>
          </a:bodyPr>
          <a:lstStyle/>
          <a:p>
            <a:pPr algn="l">
              <a:lnSpc>
                <a:spcPts val="2825"/>
              </a:lnSpc>
            </a:pPr>
            <a:r>
              <a:rPr lang="en-US" sz="2260">
                <a:solidFill>
                  <a:srgbClr val="75200F"/>
                </a:solidFill>
                <a:latin typeface="TDTD가온"/>
                <a:ea typeface="TDTD가온"/>
                <a:cs typeface="TDTD가온"/>
                <a:sym typeface="TDTD가온"/>
              </a:rPr>
              <a:t>PRINT_HEX:</a:t>
            </a:r>
          </a:p>
          <a:p>
            <a:pPr algn="l">
              <a:lnSpc>
                <a:spcPts val="2825"/>
              </a:lnSpc>
            </a:pPr>
            <a:r>
              <a:rPr lang="en-US" sz="2260">
                <a:solidFill>
                  <a:srgbClr val="75200F"/>
                </a:solidFill>
                <a:latin typeface="TDTD가온"/>
                <a:ea typeface="TDTD가온"/>
                <a:cs typeface="TDTD가온"/>
                <a:sym typeface="TDTD가온"/>
              </a:rPr>
              <a:t>   ; Menampilkan pesan output</a:t>
            </a:r>
          </a:p>
          <a:p>
            <a:pPr algn="l">
              <a:lnSpc>
                <a:spcPts val="2825"/>
              </a:lnSpc>
            </a:pPr>
            <a:r>
              <a:rPr lang="en-US" sz="2260">
                <a:solidFill>
                  <a:srgbClr val="75200F"/>
                </a:solidFill>
                <a:latin typeface="TDTD가온"/>
                <a:ea typeface="TDTD가온"/>
                <a:cs typeface="TDTD가온"/>
                <a:sym typeface="TDTD가온"/>
              </a:rPr>
              <a:t>   LEA DX, OUTPUT_MSG</a:t>
            </a:r>
          </a:p>
          <a:p>
            <a:pPr algn="l">
              <a:lnSpc>
                <a:spcPts val="2825"/>
              </a:lnSpc>
            </a:pPr>
            <a:r>
              <a:rPr lang="en-US" sz="2260">
                <a:solidFill>
                  <a:srgbClr val="75200F"/>
                </a:solidFill>
                <a:latin typeface="TDTD가온"/>
                <a:ea typeface="TDTD가온"/>
                <a:cs typeface="TDTD가온"/>
                <a:sym typeface="TDTD가온"/>
              </a:rPr>
              <a:t>   MOV AH, 09H</a:t>
            </a:r>
          </a:p>
          <a:p>
            <a:pPr algn="l">
              <a:lnSpc>
                <a:spcPts val="2825"/>
              </a:lnSpc>
            </a:pPr>
            <a:r>
              <a:rPr lang="en-US" sz="2260">
                <a:solidFill>
                  <a:srgbClr val="75200F"/>
                </a:solidFill>
                <a:latin typeface="TDTD가온"/>
                <a:ea typeface="TDTD가온"/>
                <a:cs typeface="TDTD가온"/>
                <a:sym typeface="TDTD가온"/>
              </a:rPr>
              <a:t>   INT 21H</a:t>
            </a:r>
          </a:p>
          <a:p>
            <a:pPr algn="l">
              <a:lnSpc>
                <a:spcPts val="2825"/>
              </a:lnSpc>
            </a:pPr>
          </a:p>
          <a:p>
            <a:pPr algn="l">
              <a:lnSpc>
                <a:spcPts val="2825"/>
              </a:lnSpc>
            </a:pPr>
            <a:r>
              <a:rPr lang="en-US" sz="2260">
                <a:solidFill>
                  <a:srgbClr val="75200F"/>
                </a:solidFill>
                <a:latin typeface="TDTD가온"/>
                <a:ea typeface="TDTD가온"/>
                <a:cs typeface="TDTD가온"/>
                <a:sym typeface="TDTD가온"/>
              </a:rPr>
              <a:t>   ; Konversi ke ASCII hex (digit pertama)</a:t>
            </a:r>
          </a:p>
          <a:p>
            <a:pPr algn="l">
              <a:lnSpc>
                <a:spcPts val="2825"/>
              </a:lnSpc>
            </a:pPr>
            <a:r>
              <a:rPr lang="en-US" sz="2260">
                <a:solidFill>
                  <a:srgbClr val="75200F"/>
                </a:solidFill>
                <a:latin typeface="TDTD가온"/>
                <a:ea typeface="TDTD가온"/>
                <a:cs typeface="TDTD가온"/>
                <a:sym typeface="TDTD가온"/>
              </a:rPr>
              <a:t>   MOV AH, 0 </a:t>
            </a:r>
          </a:p>
          <a:p>
            <a:pPr algn="l">
              <a:lnSpc>
                <a:spcPts val="2825"/>
              </a:lnSpc>
            </a:pPr>
            <a:r>
              <a:rPr lang="en-US" sz="2260">
                <a:solidFill>
                  <a:srgbClr val="75200F"/>
                </a:solidFill>
                <a:latin typeface="TDTD가온"/>
                <a:ea typeface="TDTD가온"/>
                <a:cs typeface="TDTD가온"/>
                <a:sym typeface="TDTD가온"/>
              </a:rPr>
              <a:t>   MOV AL, BL </a:t>
            </a:r>
          </a:p>
          <a:p>
            <a:pPr algn="l">
              <a:lnSpc>
                <a:spcPts val="2825"/>
              </a:lnSpc>
            </a:pPr>
            <a:r>
              <a:rPr lang="en-US" sz="2260">
                <a:solidFill>
                  <a:srgbClr val="75200F"/>
                </a:solidFill>
                <a:latin typeface="TDTD가온"/>
                <a:ea typeface="TDTD가온"/>
                <a:cs typeface="TDTD가온"/>
                <a:sym typeface="TDTD가온"/>
              </a:rPr>
              <a:t>   PUSH AX</a:t>
            </a:r>
          </a:p>
          <a:p>
            <a:pPr algn="l">
              <a:lnSpc>
                <a:spcPts val="2825"/>
              </a:lnSpc>
            </a:pPr>
            <a:r>
              <a:rPr lang="en-US" sz="2260">
                <a:solidFill>
                  <a:srgbClr val="75200F"/>
                </a:solidFill>
                <a:latin typeface="TDTD가온"/>
                <a:ea typeface="TDTD가온"/>
                <a:cs typeface="TDTD가온"/>
                <a:sym typeface="TDTD가온"/>
              </a:rPr>
              <a:t>   AND AL, 0F0H </a:t>
            </a:r>
          </a:p>
          <a:p>
            <a:pPr algn="l">
              <a:lnSpc>
                <a:spcPts val="2825"/>
              </a:lnSpc>
            </a:pPr>
            <a:r>
              <a:rPr lang="en-US" sz="2260">
                <a:solidFill>
                  <a:srgbClr val="75200F"/>
                </a:solidFill>
                <a:latin typeface="TDTD가온"/>
                <a:ea typeface="TDTD가온"/>
                <a:cs typeface="TDTD가온"/>
                <a:sym typeface="TDTD가온"/>
              </a:rPr>
              <a:t>   MOV CL, 4</a:t>
            </a:r>
          </a:p>
          <a:p>
            <a:pPr algn="l">
              <a:lnSpc>
                <a:spcPts val="2825"/>
              </a:lnSpc>
            </a:pPr>
            <a:r>
              <a:rPr lang="en-US" sz="2260">
                <a:solidFill>
                  <a:srgbClr val="75200F"/>
                </a:solidFill>
                <a:latin typeface="TDTD가온"/>
                <a:ea typeface="TDTD가온"/>
                <a:cs typeface="TDTD가온"/>
                <a:sym typeface="TDTD가온"/>
              </a:rPr>
              <a:t>   ROR AL, CL</a:t>
            </a:r>
          </a:p>
          <a:p>
            <a:pPr algn="l">
              <a:lnSpc>
                <a:spcPts val="2825"/>
              </a:lnSpc>
            </a:pPr>
          </a:p>
          <a:p>
            <a:pPr algn="l">
              <a:lnSpc>
                <a:spcPts val="2825"/>
              </a:lnSpc>
            </a:pPr>
            <a:r>
              <a:rPr lang="en-US" sz="2260">
                <a:solidFill>
                  <a:srgbClr val="75200F"/>
                </a:solidFill>
                <a:latin typeface="TDTD가온"/>
                <a:ea typeface="TDTD가온"/>
                <a:cs typeface="TDTD가온"/>
                <a:sym typeface="TDTD가온"/>
              </a:rPr>
              <a:t>   ;Sekarang AL berisi digit hex pertama</a:t>
            </a:r>
          </a:p>
          <a:p>
            <a:pPr algn="l">
              <a:lnSpc>
                <a:spcPts val="2825"/>
              </a:lnSpc>
            </a:pPr>
            <a:r>
              <a:rPr lang="en-US" sz="2260">
                <a:solidFill>
                  <a:srgbClr val="75200F"/>
                </a:solidFill>
                <a:latin typeface="TDTD가온"/>
                <a:ea typeface="TDTD가온"/>
                <a:cs typeface="TDTD가온"/>
                <a:sym typeface="TDTD가온"/>
              </a:rPr>
              <a:t>   ADD AL, '0' </a:t>
            </a:r>
          </a:p>
          <a:p>
            <a:pPr algn="l">
              <a:lnSpc>
                <a:spcPts val="2825"/>
              </a:lnSpc>
            </a:pPr>
            <a:r>
              <a:rPr lang="en-US" sz="2260">
                <a:solidFill>
                  <a:srgbClr val="75200F"/>
                </a:solidFill>
                <a:latin typeface="TDTD가온"/>
                <a:ea typeface="TDTD가온"/>
                <a:cs typeface="TDTD가온"/>
                <a:sym typeface="TDTD가온"/>
              </a:rPr>
              <a:t>   CMP AL, '9'</a:t>
            </a:r>
          </a:p>
          <a:p>
            <a:pPr algn="l">
              <a:lnSpc>
                <a:spcPts val="2825"/>
              </a:lnSpc>
            </a:pPr>
            <a:r>
              <a:rPr lang="en-US" sz="2260">
                <a:solidFill>
                  <a:srgbClr val="75200F"/>
                </a:solidFill>
                <a:latin typeface="TDTD가온"/>
                <a:ea typeface="TDTD가온"/>
                <a:cs typeface="TDTD가온"/>
                <a:sym typeface="TDTD가온"/>
              </a:rPr>
              <a:t>   JLE PRINT_FIRST_DIGIT </a:t>
            </a:r>
          </a:p>
          <a:p>
            <a:pPr algn="l">
              <a:lnSpc>
                <a:spcPts val="2825"/>
              </a:lnSpc>
            </a:pPr>
            <a:r>
              <a:rPr lang="en-US" sz="2260">
                <a:solidFill>
                  <a:srgbClr val="75200F"/>
                </a:solidFill>
                <a:latin typeface="TDTD가온"/>
                <a:ea typeface="TDTD가온"/>
                <a:cs typeface="TDTD가온"/>
                <a:sym typeface="TDTD가온"/>
              </a:rPr>
              <a:t>   ADD AL, 7</a:t>
            </a:r>
          </a:p>
          <a:p>
            <a:pPr algn="l">
              <a:lnSpc>
                <a:spcPts val="2825"/>
              </a:lnSpc>
            </a:pPr>
          </a:p>
        </p:txBody>
      </p:sp>
      <p:sp>
        <p:nvSpPr>
          <p:cNvPr name="TextBox 10" id="10"/>
          <p:cNvSpPr txBox="true"/>
          <p:nvPr/>
        </p:nvSpPr>
        <p:spPr>
          <a:xfrm rot="0">
            <a:off x="11204980" y="3103519"/>
            <a:ext cx="5501921" cy="6811735"/>
          </a:xfrm>
          <a:prstGeom prst="rect">
            <a:avLst/>
          </a:prstGeom>
        </p:spPr>
        <p:txBody>
          <a:bodyPr anchor="t" rtlCol="false" tIns="0" lIns="0" bIns="0" rIns="0">
            <a:spAutoFit/>
          </a:bodyPr>
          <a:lstStyle/>
          <a:p>
            <a:pPr algn="l">
              <a:lnSpc>
                <a:spcPts val="2825"/>
              </a:lnSpc>
            </a:pPr>
            <a:r>
              <a:rPr lang="en-US" sz="2260">
                <a:solidFill>
                  <a:srgbClr val="75200F"/>
                </a:solidFill>
                <a:latin typeface="TDTD가온"/>
                <a:ea typeface="TDTD가온"/>
                <a:cs typeface="TDTD가온"/>
                <a:sym typeface="TDTD가온"/>
              </a:rPr>
              <a:t>PRINT_FIRST_DIGIT:</a:t>
            </a:r>
          </a:p>
          <a:p>
            <a:pPr algn="l">
              <a:lnSpc>
                <a:spcPts val="2825"/>
              </a:lnSpc>
            </a:pPr>
            <a:r>
              <a:rPr lang="en-US" sz="2260">
                <a:solidFill>
                  <a:srgbClr val="75200F"/>
                </a:solidFill>
                <a:latin typeface="TDTD가온"/>
                <a:ea typeface="TDTD가온"/>
                <a:cs typeface="TDTD가온"/>
                <a:sym typeface="TDTD가온"/>
              </a:rPr>
              <a:t>   MOV DL, AL</a:t>
            </a:r>
          </a:p>
          <a:p>
            <a:pPr algn="l">
              <a:lnSpc>
                <a:spcPts val="2825"/>
              </a:lnSpc>
            </a:pPr>
            <a:r>
              <a:rPr lang="en-US" sz="2260">
                <a:solidFill>
                  <a:srgbClr val="75200F"/>
                </a:solidFill>
                <a:latin typeface="TDTD가온"/>
                <a:ea typeface="TDTD가온"/>
                <a:cs typeface="TDTD가온"/>
                <a:sym typeface="TDTD가온"/>
              </a:rPr>
              <a:t>   MOV AH, 02H</a:t>
            </a:r>
          </a:p>
          <a:p>
            <a:pPr algn="l">
              <a:lnSpc>
                <a:spcPts val="2825"/>
              </a:lnSpc>
            </a:pPr>
            <a:r>
              <a:rPr lang="en-US" sz="2260">
                <a:solidFill>
                  <a:srgbClr val="75200F"/>
                </a:solidFill>
                <a:latin typeface="TDTD가온"/>
                <a:ea typeface="TDTD가온"/>
                <a:cs typeface="TDTD가온"/>
                <a:sym typeface="TDTD가온"/>
              </a:rPr>
              <a:t>   INT 21H</a:t>
            </a:r>
          </a:p>
          <a:p>
            <a:pPr algn="l">
              <a:lnSpc>
                <a:spcPts val="2825"/>
              </a:lnSpc>
            </a:pPr>
          </a:p>
          <a:p>
            <a:pPr algn="l">
              <a:lnSpc>
                <a:spcPts val="2825"/>
              </a:lnSpc>
            </a:pPr>
            <a:r>
              <a:rPr lang="en-US" sz="2260">
                <a:solidFill>
                  <a:srgbClr val="75200F"/>
                </a:solidFill>
                <a:latin typeface="TDTD가온"/>
                <a:ea typeface="TDTD가온"/>
                <a:cs typeface="TDTD가온"/>
                <a:sym typeface="TDTD가온"/>
              </a:rPr>
              <a:t>   ; Konversi ke ASCII hex (digit kedua)</a:t>
            </a:r>
          </a:p>
          <a:p>
            <a:pPr algn="l">
              <a:lnSpc>
                <a:spcPts val="2825"/>
              </a:lnSpc>
            </a:pPr>
            <a:r>
              <a:rPr lang="en-US" sz="2260">
                <a:solidFill>
                  <a:srgbClr val="75200F"/>
                </a:solidFill>
                <a:latin typeface="TDTD가온"/>
                <a:ea typeface="TDTD가온"/>
                <a:cs typeface="TDTD가온"/>
                <a:sym typeface="TDTD가온"/>
              </a:rPr>
              <a:t>   POP AX</a:t>
            </a:r>
          </a:p>
          <a:p>
            <a:pPr algn="l">
              <a:lnSpc>
                <a:spcPts val="2825"/>
              </a:lnSpc>
            </a:pPr>
            <a:r>
              <a:rPr lang="en-US" sz="2260">
                <a:solidFill>
                  <a:srgbClr val="75200F"/>
                </a:solidFill>
                <a:latin typeface="TDTD가온"/>
                <a:ea typeface="TDTD가온"/>
                <a:cs typeface="TDTD가온"/>
                <a:sym typeface="TDTD가온"/>
              </a:rPr>
              <a:t>   AND AL, 0FH</a:t>
            </a:r>
          </a:p>
          <a:p>
            <a:pPr algn="l">
              <a:lnSpc>
                <a:spcPts val="2825"/>
              </a:lnSpc>
            </a:pPr>
            <a:r>
              <a:rPr lang="en-US" sz="2260">
                <a:solidFill>
                  <a:srgbClr val="75200F"/>
                </a:solidFill>
                <a:latin typeface="TDTD가온"/>
                <a:ea typeface="TDTD가온"/>
                <a:cs typeface="TDTD가온"/>
                <a:sym typeface="TDTD가온"/>
              </a:rPr>
              <a:t>   ADD AL, '0' </a:t>
            </a:r>
          </a:p>
          <a:p>
            <a:pPr algn="l">
              <a:lnSpc>
                <a:spcPts val="2825"/>
              </a:lnSpc>
            </a:pPr>
            <a:r>
              <a:rPr lang="en-US" sz="2260">
                <a:solidFill>
                  <a:srgbClr val="75200F"/>
                </a:solidFill>
                <a:latin typeface="TDTD가온"/>
                <a:ea typeface="TDTD가온"/>
                <a:cs typeface="TDTD가온"/>
                <a:sym typeface="TDTD가온"/>
              </a:rPr>
              <a:t>   CMP AL, '9' ;</a:t>
            </a:r>
          </a:p>
          <a:p>
            <a:pPr algn="l">
              <a:lnSpc>
                <a:spcPts val="2825"/>
              </a:lnSpc>
            </a:pPr>
            <a:r>
              <a:rPr lang="en-US" sz="2260">
                <a:solidFill>
                  <a:srgbClr val="75200F"/>
                </a:solidFill>
                <a:latin typeface="TDTD가온"/>
                <a:ea typeface="TDTD가온"/>
                <a:cs typeface="TDTD가온"/>
                <a:sym typeface="TDTD가온"/>
              </a:rPr>
              <a:t>   JLE PRINT_SECOND_DIGIT </a:t>
            </a:r>
          </a:p>
          <a:p>
            <a:pPr algn="l">
              <a:lnSpc>
                <a:spcPts val="2825"/>
              </a:lnSpc>
            </a:pPr>
            <a:r>
              <a:rPr lang="en-US" sz="2260">
                <a:solidFill>
                  <a:srgbClr val="75200F"/>
                </a:solidFill>
                <a:latin typeface="TDTD가온"/>
                <a:ea typeface="TDTD가온"/>
                <a:cs typeface="TDTD가온"/>
                <a:sym typeface="TDTD가온"/>
              </a:rPr>
              <a:t>   ADD AL, 7</a:t>
            </a:r>
          </a:p>
          <a:p>
            <a:pPr algn="l">
              <a:lnSpc>
                <a:spcPts val="2825"/>
              </a:lnSpc>
            </a:pPr>
          </a:p>
          <a:p>
            <a:pPr algn="l">
              <a:lnSpc>
                <a:spcPts val="2825"/>
              </a:lnSpc>
            </a:pPr>
            <a:r>
              <a:rPr lang="en-US" sz="2260">
                <a:solidFill>
                  <a:srgbClr val="75200F"/>
                </a:solidFill>
                <a:latin typeface="TDTD가온"/>
                <a:ea typeface="TDTD가온"/>
                <a:cs typeface="TDTD가온"/>
                <a:sym typeface="TDTD가온"/>
              </a:rPr>
              <a:t>PRINT_SECOND_DIGIT:</a:t>
            </a:r>
          </a:p>
          <a:p>
            <a:pPr algn="l">
              <a:lnSpc>
                <a:spcPts val="2825"/>
              </a:lnSpc>
            </a:pPr>
            <a:r>
              <a:rPr lang="en-US" sz="2260">
                <a:solidFill>
                  <a:srgbClr val="75200F"/>
                </a:solidFill>
                <a:latin typeface="TDTD가온"/>
                <a:ea typeface="TDTD가온"/>
                <a:cs typeface="TDTD가온"/>
                <a:sym typeface="TDTD가온"/>
              </a:rPr>
              <a:t>   MOV DL, AL</a:t>
            </a:r>
          </a:p>
          <a:p>
            <a:pPr algn="l">
              <a:lnSpc>
                <a:spcPts val="2825"/>
              </a:lnSpc>
            </a:pPr>
            <a:r>
              <a:rPr lang="en-US" sz="2260">
                <a:solidFill>
                  <a:srgbClr val="75200F"/>
                </a:solidFill>
                <a:latin typeface="TDTD가온"/>
                <a:ea typeface="TDTD가온"/>
                <a:cs typeface="TDTD가온"/>
                <a:sym typeface="TDTD가온"/>
              </a:rPr>
              <a:t>   MOV AH, 02H</a:t>
            </a:r>
          </a:p>
          <a:p>
            <a:pPr algn="l">
              <a:lnSpc>
                <a:spcPts val="2825"/>
              </a:lnSpc>
            </a:pPr>
            <a:r>
              <a:rPr lang="en-US" sz="2260">
                <a:solidFill>
                  <a:srgbClr val="75200F"/>
                </a:solidFill>
                <a:latin typeface="TDTD가온"/>
                <a:ea typeface="TDTD가온"/>
                <a:cs typeface="TDTD가온"/>
                <a:sym typeface="TDTD가온"/>
              </a:rPr>
              <a:t>   INT 21H</a:t>
            </a:r>
          </a:p>
          <a:p>
            <a:pPr algn="l">
              <a:lnSpc>
                <a:spcPts val="2825"/>
              </a:lnSpc>
            </a:pPr>
          </a:p>
          <a:p>
            <a:pPr algn="l">
              <a:lnSpc>
                <a:spcPts val="282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ED3CC"/>
        </a:solidFill>
      </p:bgPr>
    </p:bg>
    <p:spTree>
      <p:nvGrpSpPr>
        <p:cNvPr id="1" name=""/>
        <p:cNvGrpSpPr/>
        <p:nvPr/>
      </p:nvGrpSpPr>
      <p:grpSpPr>
        <a:xfrm>
          <a:off x="0" y="0"/>
          <a:ext cx="0" cy="0"/>
          <a:chOff x="0" y="0"/>
          <a:chExt cx="0" cy="0"/>
        </a:xfrm>
      </p:grpSpPr>
      <p:sp>
        <p:nvSpPr>
          <p:cNvPr name="Freeform 2" id="2"/>
          <p:cNvSpPr/>
          <p:nvPr/>
        </p:nvSpPr>
        <p:spPr>
          <a:xfrm flipH="false" flipV="false" rot="0">
            <a:off x="-1943100" y="-394552"/>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3" id="3"/>
          <p:cNvSpPr/>
          <p:nvPr/>
        </p:nvSpPr>
        <p:spPr>
          <a:xfrm flipH="false" flipV="false" rot="0">
            <a:off x="9144000" y="-405548"/>
            <a:ext cx="11087100" cy="11087100"/>
          </a:xfrm>
          <a:custGeom>
            <a:avLst/>
            <a:gdLst/>
            <a:ahLst/>
            <a:cxnLst/>
            <a:rect r="r" b="b" t="t" l="l"/>
            <a:pathLst>
              <a:path h="11087100" w="11087100">
                <a:moveTo>
                  <a:pt x="0" y="0"/>
                </a:moveTo>
                <a:lnTo>
                  <a:pt x="11087100" y="0"/>
                </a:lnTo>
                <a:lnTo>
                  <a:pt x="11087100" y="11087100"/>
                </a:lnTo>
                <a:lnTo>
                  <a:pt x="0" y="11087100"/>
                </a:lnTo>
                <a:lnTo>
                  <a:pt x="0" y="0"/>
                </a:lnTo>
                <a:close/>
              </a:path>
            </a:pathLst>
          </a:custGeom>
          <a:blipFill>
            <a:blip r:embed="rId2">
              <a:alphaModFix amt="40000"/>
            </a:blip>
            <a:stretch>
              <a:fillRect l="0" t="0" r="0" b="0"/>
            </a:stretch>
          </a:blipFill>
        </p:spPr>
      </p:sp>
      <p:sp>
        <p:nvSpPr>
          <p:cNvPr name="Freeform 4" id="4"/>
          <p:cNvSpPr/>
          <p:nvPr/>
        </p:nvSpPr>
        <p:spPr>
          <a:xfrm flipH="false" flipV="false" rot="0">
            <a:off x="-253441" y="7134204"/>
            <a:ext cx="19316939" cy="7987004"/>
          </a:xfrm>
          <a:custGeom>
            <a:avLst/>
            <a:gdLst/>
            <a:ahLst/>
            <a:cxnLst/>
            <a:rect r="r" b="b" t="t" l="l"/>
            <a:pathLst>
              <a:path h="7987004" w="19316939">
                <a:moveTo>
                  <a:pt x="0" y="0"/>
                </a:moveTo>
                <a:lnTo>
                  <a:pt x="19316940" y="0"/>
                </a:lnTo>
                <a:lnTo>
                  <a:pt x="19316940" y="7987004"/>
                </a:lnTo>
                <a:lnTo>
                  <a:pt x="0" y="79870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87190" y="5648396"/>
            <a:ext cx="4731166" cy="5033155"/>
          </a:xfrm>
          <a:custGeom>
            <a:avLst/>
            <a:gdLst/>
            <a:ahLst/>
            <a:cxnLst/>
            <a:rect r="r" b="b" t="t" l="l"/>
            <a:pathLst>
              <a:path h="5033155" w="4731166">
                <a:moveTo>
                  <a:pt x="0" y="0"/>
                </a:moveTo>
                <a:lnTo>
                  <a:pt x="4731166" y="0"/>
                </a:lnTo>
                <a:lnTo>
                  <a:pt x="4731166" y="5033156"/>
                </a:lnTo>
                <a:lnTo>
                  <a:pt x="0" y="50331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17076" y="860873"/>
            <a:ext cx="17053848" cy="9426127"/>
          </a:xfrm>
          <a:custGeom>
            <a:avLst/>
            <a:gdLst/>
            <a:ahLst/>
            <a:cxnLst/>
            <a:rect r="r" b="b" t="t" l="l"/>
            <a:pathLst>
              <a:path h="9426127" w="17053848">
                <a:moveTo>
                  <a:pt x="0" y="0"/>
                </a:moveTo>
                <a:lnTo>
                  <a:pt x="17053848" y="0"/>
                </a:lnTo>
                <a:lnTo>
                  <a:pt x="17053848" y="9426127"/>
                </a:lnTo>
                <a:lnTo>
                  <a:pt x="0" y="94261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78393" y="3153286"/>
            <a:ext cx="4015067" cy="4314647"/>
          </a:xfrm>
          <a:prstGeom prst="rect">
            <a:avLst/>
          </a:prstGeom>
        </p:spPr>
        <p:txBody>
          <a:bodyPr anchor="t" rtlCol="false" tIns="0" lIns="0" bIns="0" rIns="0">
            <a:spAutoFit/>
          </a:bodyPr>
          <a:lstStyle/>
          <a:p>
            <a:pPr algn="l">
              <a:lnSpc>
                <a:spcPts val="2887"/>
              </a:lnSpc>
            </a:pPr>
            <a:r>
              <a:rPr lang="en-US" sz="2310">
                <a:solidFill>
                  <a:srgbClr val="75200F"/>
                </a:solidFill>
                <a:latin typeface="TDTD가온"/>
                <a:ea typeface="TDTD가온"/>
                <a:cs typeface="TDTD가온"/>
                <a:sym typeface="TDTD가온"/>
              </a:rPr>
              <a:t>   ; Baris baru setelah output</a:t>
            </a:r>
          </a:p>
          <a:p>
            <a:pPr algn="l">
              <a:lnSpc>
                <a:spcPts val="2887"/>
              </a:lnSpc>
            </a:pPr>
            <a:r>
              <a:rPr lang="en-US" sz="2310">
                <a:solidFill>
                  <a:srgbClr val="75200F"/>
                </a:solidFill>
                <a:latin typeface="TDTD가온"/>
                <a:ea typeface="TDTD가온"/>
                <a:cs typeface="TDTD가온"/>
                <a:sym typeface="TDTD가온"/>
              </a:rPr>
              <a:t>   LEA DX, CRLF</a:t>
            </a:r>
          </a:p>
          <a:p>
            <a:pPr algn="l">
              <a:lnSpc>
                <a:spcPts val="2887"/>
              </a:lnSpc>
            </a:pPr>
            <a:r>
              <a:rPr lang="en-US" sz="2310">
                <a:solidFill>
                  <a:srgbClr val="75200F"/>
                </a:solidFill>
                <a:latin typeface="TDTD가온"/>
                <a:ea typeface="TDTD가온"/>
                <a:cs typeface="TDTD가온"/>
                <a:sym typeface="TDTD가온"/>
              </a:rPr>
              <a:t>   MOV AH, 09H</a:t>
            </a:r>
          </a:p>
          <a:p>
            <a:pPr algn="l">
              <a:lnSpc>
                <a:spcPts val="2887"/>
              </a:lnSpc>
            </a:pPr>
            <a:r>
              <a:rPr lang="en-US" sz="2310">
                <a:solidFill>
                  <a:srgbClr val="75200F"/>
                </a:solidFill>
                <a:latin typeface="TDTD가온"/>
                <a:ea typeface="TDTD가온"/>
                <a:cs typeface="TDTD가온"/>
                <a:sym typeface="TDTD가온"/>
              </a:rPr>
              <a:t>   INT 21H</a:t>
            </a:r>
          </a:p>
          <a:p>
            <a:pPr algn="l">
              <a:lnSpc>
                <a:spcPts val="2887"/>
              </a:lnSpc>
            </a:pPr>
          </a:p>
          <a:p>
            <a:pPr algn="l">
              <a:lnSpc>
                <a:spcPts val="2887"/>
              </a:lnSpc>
            </a:pPr>
            <a:r>
              <a:rPr lang="en-US" sz="2310">
                <a:solidFill>
                  <a:srgbClr val="75200F"/>
                </a:solidFill>
                <a:latin typeface="TDTD가온"/>
                <a:ea typeface="TDTD가온"/>
                <a:cs typeface="TDTD가온"/>
                <a:sym typeface="TDTD가온"/>
              </a:rPr>
              <a:t>   JMP END_PROGRAM</a:t>
            </a:r>
          </a:p>
          <a:p>
            <a:pPr algn="l">
              <a:lnSpc>
                <a:spcPts val="2887"/>
              </a:lnSpc>
            </a:pPr>
          </a:p>
          <a:p>
            <a:pPr algn="l">
              <a:lnSpc>
                <a:spcPts val="2887"/>
              </a:lnSpc>
            </a:pPr>
            <a:r>
              <a:rPr lang="en-US" sz="2310">
                <a:solidFill>
                  <a:srgbClr val="75200F"/>
                </a:solidFill>
                <a:latin typeface="TDTD가온"/>
                <a:ea typeface="TDTD가온"/>
                <a:cs typeface="TDTD가온"/>
                <a:sym typeface="TDTD가온"/>
              </a:rPr>
              <a:t>INVALID_INPUT:</a:t>
            </a:r>
          </a:p>
          <a:p>
            <a:pPr algn="l">
              <a:lnSpc>
                <a:spcPts val="2887"/>
              </a:lnSpc>
            </a:pPr>
            <a:r>
              <a:rPr lang="en-US" sz="2310">
                <a:solidFill>
                  <a:srgbClr val="75200F"/>
                </a:solidFill>
                <a:latin typeface="TDTD가온"/>
                <a:ea typeface="TDTD가온"/>
                <a:cs typeface="TDTD가온"/>
                <a:sym typeface="TDTD가온"/>
              </a:rPr>
              <a:t>   LEA DX, INVALID_MSG</a:t>
            </a:r>
          </a:p>
          <a:p>
            <a:pPr algn="l">
              <a:lnSpc>
                <a:spcPts val="2887"/>
              </a:lnSpc>
            </a:pPr>
            <a:r>
              <a:rPr lang="en-US" sz="2310">
                <a:solidFill>
                  <a:srgbClr val="75200F"/>
                </a:solidFill>
                <a:latin typeface="TDTD가온"/>
                <a:ea typeface="TDTD가온"/>
                <a:cs typeface="TDTD가온"/>
                <a:sym typeface="TDTD가온"/>
              </a:rPr>
              <a:t>   MOV AH, 09H</a:t>
            </a:r>
          </a:p>
          <a:p>
            <a:pPr algn="l">
              <a:lnSpc>
                <a:spcPts val="2887"/>
              </a:lnSpc>
            </a:pPr>
            <a:r>
              <a:rPr lang="en-US" sz="2310">
                <a:solidFill>
                  <a:srgbClr val="75200F"/>
                </a:solidFill>
                <a:latin typeface="TDTD가온"/>
                <a:ea typeface="TDTD가온"/>
                <a:cs typeface="TDTD가온"/>
                <a:sym typeface="TDTD가온"/>
              </a:rPr>
              <a:t>   INT 21H</a:t>
            </a:r>
          </a:p>
          <a:p>
            <a:pPr algn="l">
              <a:lnSpc>
                <a:spcPts val="2887"/>
              </a:lnSpc>
            </a:pPr>
          </a:p>
        </p:txBody>
      </p:sp>
      <p:sp>
        <p:nvSpPr>
          <p:cNvPr name="TextBox 8" id="8"/>
          <p:cNvSpPr txBox="true"/>
          <p:nvPr/>
        </p:nvSpPr>
        <p:spPr>
          <a:xfrm rot="0">
            <a:off x="8262035" y="306660"/>
            <a:ext cx="10025965" cy="1301205"/>
          </a:xfrm>
          <a:prstGeom prst="rect">
            <a:avLst/>
          </a:prstGeom>
        </p:spPr>
        <p:txBody>
          <a:bodyPr anchor="t" rtlCol="false" tIns="0" lIns="0" bIns="0" rIns="0">
            <a:spAutoFit/>
          </a:bodyPr>
          <a:lstStyle/>
          <a:p>
            <a:pPr algn="ctr">
              <a:lnSpc>
                <a:spcPts val="10705"/>
              </a:lnSpc>
            </a:pPr>
            <a:r>
              <a:rPr lang="en-US" sz="7646">
                <a:solidFill>
                  <a:srgbClr val="75200F"/>
                </a:solidFill>
                <a:latin typeface="Bagel Fat One"/>
                <a:ea typeface="Bagel Fat One"/>
                <a:cs typeface="Bagel Fat One"/>
                <a:sym typeface="Bagel Fat One"/>
              </a:rPr>
              <a:t>KODE PROGRAM</a:t>
            </a:r>
          </a:p>
        </p:txBody>
      </p:sp>
      <p:sp>
        <p:nvSpPr>
          <p:cNvPr name="TextBox 9" id="9"/>
          <p:cNvSpPr txBox="true"/>
          <p:nvPr/>
        </p:nvSpPr>
        <p:spPr>
          <a:xfrm rot="0">
            <a:off x="5511074" y="3153286"/>
            <a:ext cx="5515749" cy="4314647"/>
          </a:xfrm>
          <a:prstGeom prst="rect">
            <a:avLst/>
          </a:prstGeom>
        </p:spPr>
        <p:txBody>
          <a:bodyPr anchor="t" rtlCol="false" tIns="0" lIns="0" bIns="0" rIns="0">
            <a:spAutoFit/>
          </a:bodyPr>
          <a:lstStyle/>
          <a:p>
            <a:pPr algn="l">
              <a:lnSpc>
                <a:spcPts val="2832"/>
              </a:lnSpc>
            </a:pPr>
            <a:r>
              <a:rPr lang="en-US" sz="2266">
                <a:solidFill>
                  <a:srgbClr val="75200F"/>
                </a:solidFill>
                <a:latin typeface="TDTD가온"/>
                <a:ea typeface="TDTD가온"/>
                <a:cs typeface="TDTD가온"/>
                <a:sym typeface="TDTD가온"/>
              </a:rPr>
              <a:t>; Baris baru setelah pesan error</a:t>
            </a:r>
          </a:p>
          <a:p>
            <a:pPr algn="l">
              <a:lnSpc>
                <a:spcPts val="2832"/>
              </a:lnSpc>
            </a:pPr>
            <a:r>
              <a:rPr lang="en-US" sz="2266">
                <a:solidFill>
                  <a:srgbClr val="75200F"/>
                </a:solidFill>
                <a:latin typeface="TDTD가온"/>
                <a:ea typeface="TDTD가온"/>
                <a:cs typeface="TDTD가온"/>
                <a:sym typeface="TDTD가온"/>
              </a:rPr>
              <a:t>   LEA DX, CRLF</a:t>
            </a:r>
          </a:p>
          <a:p>
            <a:pPr algn="l">
              <a:lnSpc>
                <a:spcPts val="2832"/>
              </a:lnSpc>
            </a:pPr>
            <a:r>
              <a:rPr lang="en-US" sz="2266">
                <a:solidFill>
                  <a:srgbClr val="75200F"/>
                </a:solidFill>
                <a:latin typeface="TDTD가온"/>
                <a:ea typeface="TDTD가온"/>
                <a:cs typeface="TDTD가온"/>
                <a:sym typeface="TDTD가온"/>
              </a:rPr>
              <a:t>   MOV AH, 09H</a:t>
            </a:r>
          </a:p>
          <a:p>
            <a:pPr algn="l">
              <a:lnSpc>
                <a:spcPts val="2832"/>
              </a:lnSpc>
            </a:pPr>
            <a:r>
              <a:rPr lang="en-US" sz="2266">
                <a:solidFill>
                  <a:srgbClr val="75200F"/>
                </a:solidFill>
                <a:latin typeface="TDTD가온"/>
                <a:ea typeface="TDTD가온"/>
                <a:cs typeface="TDTD가온"/>
                <a:sym typeface="TDTD가온"/>
              </a:rPr>
              <a:t>   INT 21H</a:t>
            </a:r>
          </a:p>
          <a:p>
            <a:pPr algn="l">
              <a:lnSpc>
                <a:spcPts val="2832"/>
              </a:lnSpc>
            </a:pPr>
          </a:p>
          <a:p>
            <a:pPr algn="l">
              <a:lnSpc>
                <a:spcPts val="2832"/>
              </a:lnSpc>
            </a:pPr>
            <a:r>
              <a:rPr lang="en-US" sz="2266">
                <a:solidFill>
                  <a:srgbClr val="75200F"/>
                </a:solidFill>
                <a:latin typeface="TDTD가온"/>
                <a:ea typeface="TDTD가온"/>
                <a:cs typeface="TDTD가온"/>
                <a:sym typeface="TDTD가온"/>
              </a:rPr>
              <a:t>END_PROGRAM:</a:t>
            </a:r>
          </a:p>
          <a:p>
            <a:pPr algn="l">
              <a:lnSpc>
                <a:spcPts val="2832"/>
              </a:lnSpc>
            </a:pPr>
            <a:r>
              <a:rPr lang="en-US" sz="2266">
                <a:solidFill>
                  <a:srgbClr val="75200F"/>
                </a:solidFill>
                <a:latin typeface="TDTD가온"/>
                <a:ea typeface="TDTD가온"/>
                <a:cs typeface="TDTD가온"/>
                <a:sym typeface="TDTD가온"/>
              </a:rPr>
              <a:t>   MOV AH, 4CH</a:t>
            </a:r>
          </a:p>
          <a:p>
            <a:pPr algn="l">
              <a:lnSpc>
                <a:spcPts val="2832"/>
              </a:lnSpc>
            </a:pPr>
            <a:r>
              <a:rPr lang="en-US" sz="2266">
                <a:solidFill>
                  <a:srgbClr val="75200F"/>
                </a:solidFill>
                <a:latin typeface="TDTD가온"/>
                <a:ea typeface="TDTD가온"/>
                <a:cs typeface="TDTD가온"/>
                <a:sym typeface="TDTD가온"/>
              </a:rPr>
              <a:t>   INT 21H</a:t>
            </a:r>
          </a:p>
          <a:p>
            <a:pPr algn="l">
              <a:lnSpc>
                <a:spcPts val="2832"/>
              </a:lnSpc>
            </a:pPr>
            <a:r>
              <a:rPr lang="en-US" sz="2266">
                <a:solidFill>
                  <a:srgbClr val="75200F"/>
                </a:solidFill>
                <a:latin typeface="TDTD가온"/>
                <a:ea typeface="TDTD가온"/>
                <a:cs typeface="TDTD가온"/>
                <a:sym typeface="TDTD가온"/>
              </a:rPr>
              <a:t>MAIN ENDP</a:t>
            </a:r>
          </a:p>
          <a:p>
            <a:pPr algn="l">
              <a:lnSpc>
                <a:spcPts val="2832"/>
              </a:lnSpc>
            </a:pPr>
          </a:p>
          <a:p>
            <a:pPr algn="l">
              <a:lnSpc>
                <a:spcPts val="2832"/>
              </a:lnSpc>
            </a:pPr>
            <a:r>
              <a:rPr lang="en-US" sz="2266">
                <a:solidFill>
                  <a:srgbClr val="75200F"/>
                </a:solidFill>
                <a:latin typeface="TDTD가온"/>
                <a:ea typeface="TDTD가온"/>
                <a:cs typeface="TDTD가온"/>
                <a:sym typeface="TDTD가온"/>
              </a:rPr>
              <a:t>END MAIN</a:t>
            </a:r>
          </a:p>
          <a:p>
            <a:pPr algn="l">
              <a:lnSpc>
                <a:spcPts val="2832"/>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DAGbxEl7jZw</dc:identifier>
  <dcterms:modified xsi:type="dcterms:W3CDTF">2011-08-01T06:04:30Z</dcterms:modified>
  <cp:revision>1</cp:revision>
  <dc:title>DSK2024-Tugas Projek-2400018133-Nabila Putri Nuraini.PPTX</dc:title>
</cp:coreProperties>
</file>